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8" roundtripDataSignature="AMtx7mjsxcMzaIsuylOltM/bWwe/oRPl4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1262563-08C9-43D6-A710-C9F806C3A2A6}">
  <a:tblStyle styleId="{81262563-08C9-43D6-A710-C9F806C3A2A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sz="1700"/>
          </a:p>
          <a:p>
            <a:pPr indent="0" lvl="0" marL="0" rtl="0" algn="l">
              <a:lnSpc>
                <a:spcPct val="100000"/>
              </a:lnSpc>
              <a:spcBef>
                <a:spcPts val="0"/>
              </a:spcBef>
              <a:spcAft>
                <a:spcPts val="0"/>
              </a:spcAft>
              <a:buSzPts val="1100"/>
              <a:buNone/>
            </a:pPr>
            <a:r>
              <a:t/>
            </a:r>
            <a:endParaRPr sz="1700"/>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5f2e3bbdfc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5f2e3bbdfc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f2e3bbdfc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f2e3bbdfc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5c69bccda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5c69bccda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Incompletos: falta información relevante en los datos. Ej: faltan algunas clases que no están en el conjunto de entrenamiento que sí están en test</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Inconsistentes: Errores o inconsistencias dentro del conjunto de datos. Edad de una persona negativa, ejemplos mal etiquetados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Ruidosos: información que no sirve para nada que solo introduce ruido (número de ruedas al clasificar un coche, número de cabezas de una persona…), o literalmente ruido gausiano en imágenes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Sesgados: entra incluso en temas éticos (modelo entrenado con personas de raza blanca) o sesgados hacia una clase si está desbalanceado el conjunto de datos.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5c69bccda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5c69bccda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Nombre con formato inconsistente (nombre, nombre y apellidos, apodo?)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Edad incorrecta (134), edad con string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Género M (masculino) y F (femenino) se ha colado un H (hombre)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Fecha con formato variable (yyyy/mm/dd - dd/mm/yyyy)</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Ingresos de colombia, en euros o pesos colombianos?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5c69bccda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5c69bccda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Ruido gaussiano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Mal tamaño</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Bajo contraste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Además de estas dos modalidades: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audios distorsionados</a:t>
            </a:r>
            <a:endParaRPr/>
          </a:p>
          <a:p>
            <a:pPr indent="0" lvl="0" marL="0" rtl="0" algn="l">
              <a:spcBef>
                <a:spcPts val="0"/>
              </a:spcBef>
              <a:spcAft>
                <a:spcPts val="0"/>
              </a:spcAft>
              <a:buNone/>
            </a:pPr>
            <a:r>
              <a:rPr lang="es"/>
              <a:t>texto con faltas de ortografía</a:t>
            </a:r>
            <a:endParaRPr/>
          </a:p>
          <a:p>
            <a:pPr indent="0" lvl="0" marL="0" rtl="0" algn="l">
              <a:spcBef>
                <a:spcPts val="0"/>
              </a:spcBef>
              <a:spcAft>
                <a:spcPts val="0"/>
              </a:spcAft>
              <a:buNone/>
            </a:pPr>
            <a:r>
              <a:rPr lang="es"/>
              <a:t>vídeos en los que faltan frames o tienen fallos de grabación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35f744b3da3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35f744b3da3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5f744b3da3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5f744b3da3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5f5ac6e732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35f5ac6e732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5c69bccda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35c69bccda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35c69bccdac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35c69bccdac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En este curso nos vamos a centrar en aprendizaje supervisado, aunque habrá una sección self-supervised (autoencoders)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2e50317b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6" name="Google Shape;76;g2e50317be2f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35f744b3da3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35f744b3da3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35c69bccdac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35c69bccdac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5f5ac6e732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5f5ac6e732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35f744b3da3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2" name="Google Shape;252;g35f744b3da3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35f5ac6e732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35f5ac6e732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5f5ac6e732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5f5ac6e732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35ff2341370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35ff2341370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35f744b3da3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35f744b3da3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35f744b3da3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35f744b3da3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35f744b3da3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35f744b3da3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5cf8f895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g35cf8f8953a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Mencionar que sirve tanto para refrescar conocimientos básicos de IA y DL como para temas docentes. Pronto se va a implementar un nuevo grado de IA y puede que estos conocimientos sean útiles a la hora de transmitir la información a los alumnos.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s"/>
              <a:t>Todo el material lo tendrán disponible, tanto las diapositivas como los cuadernos Jupyter</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35f744b3da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35f744b3da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5f744b3da3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5f744b3da3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35f744b3da3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35f744b3da3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5cf8f8953a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2" name="Google Shape;92;g35cf8f8953a_1_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s"/>
              <a:t>Por qué python?</a:t>
            </a:r>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rPr>
              <a:t>Sintaxis clara, simplicidad a la hora de programar, buen repositorio de librerías para IA</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rPr>
              <a:t>Hablar brevemente de Numpy, Pandas, SKlearn, Pytorch/Tensorflow…</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rPr>
              <a:t>Por qué Jupyter?</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rPr>
              <a:t>Hablar sobre Jupyter. Cómo ejecutar cosas, ventajas…</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35c69bccda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35c69bccda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35f5ac6e7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35f5ac6e7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5f5ac6e732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5f5ac6e732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5c69bccdac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5c69bccdac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No todas las redes neuronales son DL (profundas)</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s">
                <a:solidFill>
                  <a:schemeClr val="dk1"/>
                </a:solidFill>
              </a:rPr>
              <a:t>Se puede destacar el por qué se pasó de ML a DL. La idea es que con ML había que extraer características interesantes de los datos sobre las cuales se entrenaba un algoritmo de clasificación. Con DL nos ahorramos esa tarea, podemos entrenar modelos sobre los datos en bruto.</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f2e3bbdf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5f2e3bbdf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Por qué dedicamos una sección a esto, si no es como tal deep learning?</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Porque es el primer paso en todo proyecto de inteligencia artificial. El modelo se va a entrenar con datos. Debemos conocer cómo son esos datos y comprobar si tienen errores, anomalías que puedan afectar negativamente al funcionamiento del modelo.</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2" name="Shape 12"/>
        <p:cNvGrpSpPr/>
        <p:nvPr/>
      </p:nvGrpSpPr>
      <p:grpSpPr>
        <a:xfrm>
          <a:off x="0" y="0"/>
          <a:ext cx="0" cy="0"/>
          <a:chOff x="0" y="0"/>
          <a:chExt cx="0" cy="0"/>
        </a:xfrm>
      </p:grpSpPr>
      <p:sp>
        <p:nvSpPr>
          <p:cNvPr id="13" name="Google Shape;13;p28"/>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14" name="Google Shape;14;p28"/>
          <p:cNvSpPr txBox="1"/>
          <p:nvPr/>
        </p:nvSpPr>
        <p:spPr>
          <a:xfrm>
            <a:off x="956400" y="2025300"/>
            <a:ext cx="7231200" cy="815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1" i="0" lang="es" sz="1800" u="none" cap="none" strike="noStrike">
                <a:solidFill>
                  <a:srgbClr val="666666"/>
                </a:solidFill>
                <a:latin typeface="Arial"/>
                <a:ea typeface="Arial"/>
                <a:cs typeface="Arial"/>
                <a:sym typeface="Arial"/>
              </a:rPr>
              <a:t>Manuel Germán y David de la Rosa</a:t>
            </a:r>
            <a:endParaRPr b="1" i="0" sz="1800" u="none" cap="none" strike="noStrike">
              <a:solidFill>
                <a:srgbClr val="666666"/>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t/>
            </a:r>
            <a:endParaRPr b="0" i="0" sz="500" u="none" cap="none" strike="noStrike">
              <a:solidFill>
                <a:srgbClr val="23333C"/>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chemeClr val="dk1"/>
                </a:solidFill>
                <a:latin typeface="Arial"/>
                <a:ea typeface="Arial"/>
                <a:cs typeface="Arial"/>
                <a:sym typeface="Arial"/>
              </a:rPr>
              <a:t>Universidad de Jaén</a:t>
            </a:r>
            <a:endParaRPr b="0" i="0" sz="1800" u="none" cap="none" strike="noStrike">
              <a:solidFill>
                <a:schemeClr val="dk1"/>
              </a:solidFill>
              <a:latin typeface="Arial"/>
              <a:ea typeface="Arial"/>
              <a:cs typeface="Arial"/>
              <a:sym typeface="Arial"/>
            </a:endParaRPr>
          </a:p>
        </p:txBody>
      </p:sp>
      <p:sp>
        <p:nvSpPr>
          <p:cNvPr id="15" name="Google Shape;15;p28"/>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
        <p:nvSpPr>
          <p:cNvPr id="16" name="Google Shape;16;p28"/>
          <p:cNvSpPr txBox="1"/>
          <p:nvPr/>
        </p:nvSpPr>
        <p:spPr>
          <a:xfrm>
            <a:off x="0" y="4213300"/>
            <a:ext cx="9144000" cy="4617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800"/>
              <a:buFont typeface="Arial"/>
              <a:buNone/>
            </a:pPr>
            <a:r>
              <a:rPr b="0" i="0" lang="es" sz="1800" u="none" cap="none" strike="noStrike">
                <a:solidFill>
                  <a:schemeClr val="dk1"/>
                </a:solidFill>
                <a:latin typeface="Courier New"/>
                <a:ea typeface="Courier New"/>
                <a:cs typeface="Courier New"/>
                <a:sym typeface="Courier New"/>
              </a:rPr>
              <a:t>(mgerman,drrosa)@ujaen.es</a:t>
            </a:r>
            <a:endParaRPr b="0" i="0" sz="1800" u="none" cap="none" strike="noStrike">
              <a:solidFill>
                <a:schemeClr val="dk1"/>
              </a:solidFill>
              <a:latin typeface="Courier New"/>
              <a:ea typeface="Courier New"/>
              <a:cs typeface="Courier New"/>
              <a:sym typeface="Courier New"/>
            </a:endParaRPr>
          </a:p>
        </p:txBody>
      </p:sp>
      <p:pic>
        <p:nvPicPr>
          <p:cNvPr id="17" name="Google Shape;17;p28"/>
          <p:cNvPicPr preferRelativeResize="0"/>
          <p:nvPr/>
        </p:nvPicPr>
        <p:blipFill rotWithShape="1">
          <a:blip r:embed="rId2">
            <a:alphaModFix/>
          </a:blip>
          <a:srcRect b="0" l="0" r="0" t="0"/>
          <a:stretch/>
        </p:blipFill>
        <p:spPr>
          <a:xfrm>
            <a:off x="1550150" y="2514688"/>
            <a:ext cx="2253300" cy="1802648"/>
          </a:xfrm>
          <a:prstGeom prst="rect">
            <a:avLst/>
          </a:prstGeom>
          <a:noFill/>
          <a:ln>
            <a:noFill/>
          </a:ln>
        </p:spPr>
      </p:pic>
      <p:pic>
        <p:nvPicPr>
          <p:cNvPr id="18" name="Google Shape;18;p28"/>
          <p:cNvPicPr preferRelativeResize="0"/>
          <p:nvPr/>
        </p:nvPicPr>
        <p:blipFill rotWithShape="1">
          <a:blip r:embed="rId3">
            <a:alphaModFix/>
          </a:blip>
          <a:srcRect b="37234" l="0" r="15201" t="38642"/>
          <a:stretch/>
        </p:blipFill>
        <p:spPr>
          <a:xfrm>
            <a:off x="5262300" y="3159387"/>
            <a:ext cx="2352609" cy="669164"/>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sp>
        <p:nvSpPr>
          <p:cNvPr id="61" name="Google Shape;61;p37"/>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62" name="Google Shape;62;p37"/>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63" name="Google Shape;63;p37"/>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64" name="Google Shape;64;p37"/>
          <p:cNvSpPr txBox="1"/>
          <p:nvPr>
            <p:ph idx="2"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5" name="Shape 65"/>
        <p:cNvGrpSpPr/>
        <p:nvPr/>
      </p:nvGrpSpPr>
      <p:grpSpPr>
        <a:xfrm>
          <a:off x="0" y="0"/>
          <a:ext cx="0" cy="0"/>
          <a:chOff x="0" y="0"/>
          <a:chExt cx="0" cy="0"/>
        </a:xfrm>
      </p:grpSpPr>
      <p:sp>
        <p:nvSpPr>
          <p:cNvPr id="66" name="Google Shape;66;p38"/>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67" name="Google Shape;67;p38"/>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sp>
        <p:nvSpPr>
          <p:cNvPr id="20" name="Google Shape;20;p30"/>
          <p:cNvSpPr txBox="1"/>
          <p:nvPr>
            <p:ph type="title"/>
          </p:nvPr>
        </p:nvSpPr>
        <p:spPr>
          <a:xfrm>
            <a:off x="295700" y="2150850"/>
            <a:ext cx="42705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7000"/>
              <a:buNone/>
              <a:defRPr b="1" sz="7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21" name="Google Shape;21;p30"/>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22" name="Google Shape;22;p30"/>
          <p:cNvSpPr/>
          <p:nvPr/>
        </p:nvSpPr>
        <p:spPr>
          <a:xfrm>
            <a:off x="4566200" y="359550"/>
            <a:ext cx="4584600" cy="4424400"/>
          </a:xfrm>
          <a:prstGeom prst="rect">
            <a:avLst/>
          </a:prstGeom>
          <a:solidFill>
            <a:srgbClr val="ADC46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 name="Google Shape;23;p30"/>
          <p:cNvSpPr txBox="1"/>
          <p:nvPr>
            <p:ph idx="2" type="title"/>
          </p:nvPr>
        </p:nvSpPr>
        <p:spPr>
          <a:xfrm>
            <a:off x="5314550" y="2150850"/>
            <a:ext cx="3087900" cy="8418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Clr>
                <a:srgbClr val="23333C"/>
              </a:buClr>
              <a:buSzPts val="4700"/>
              <a:buNone/>
              <a:defRPr sz="4700">
                <a:solidFill>
                  <a:srgbClr val="23333C"/>
                </a:solidFill>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4" name="Google Shape;24;p30"/>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2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29"/>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28" name="Google Shape;28;p29"/>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sp>
        <p:nvSpPr>
          <p:cNvPr id="30" name="Google Shape;30;p3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1" name="Google Shape;31;p3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2" name="Google Shape;32;p31"/>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33" name="Google Shape;33;p31"/>
          <p:cNvSpPr txBox="1"/>
          <p:nvPr>
            <p:ph idx="2" type="body"/>
          </p:nvPr>
        </p:nvSpPr>
        <p:spPr>
          <a:xfrm>
            <a:off x="-1148225" y="1327625"/>
            <a:ext cx="8899800" cy="35685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34" name="Google Shape;34;p31"/>
          <p:cNvSpPr txBox="1"/>
          <p:nvPr>
            <p:ph idx="3"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5" name="Shape 35"/>
        <p:cNvGrpSpPr/>
        <p:nvPr/>
      </p:nvGrpSpPr>
      <p:grpSpPr>
        <a:xfrm>
          <a:off x="0" y="0"/>
          <a:ext cx="0" cy="0"/>
          <a:chOff x="0" y="0"/>
          <a:chExt cx="0" cy="0"/>
        </a:xfrm>
      </p:grpSpPr>
      <p:sp>
        <p:nvSpPr>
          <p:cNvPr id="36" name="Google Shape;36;p3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37" name="Google Shape;37;p32"/>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8" name="Google Shape;38;p32"/>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9" name="Google Shape;39;p32"/>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40" name="Google Shape;40;p32"/>
          <p:cNvSpPr txBox="1"/>
          <p:nvPr>
            <p:ph idx="3"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 name="Shape 41"/>
        <p:cNvGrpSpPr/>
        <p:nvPr/>
      </p:nvGrpSpPr>
      <p:grpSpPr>
        <a:xfrm>
          <a:off x="0" y="0"/>
          <a:ext cx="0" cy="0"/>
          <a:chOff x="0" y="0"/>
          <a:chExt cx="0" cy="0"/>
        </a:xfrm>
      </p:grpSpPr>
      <p:sp>
        <p:nvSpPr>
          <p:cNvPr id="42" name="Google Shape;42;p33"/>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43" name="Google Shape;43;p33"/>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44" name="Google Shape;44;p33"/>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45" name="Google Shape;45;p33"/>
          <p:cNvSpPr txBox="1"/>
          <p:nvPr>
            <p:ph idx="2"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6" name="Shape 46"/>
        <p:cNvGrpSpPr/>
        <p:nvPr/>
      </p:nvGrpSpPr>
      <p:grpSpPr>
        <a:xfrm>
          <a:off x="0" y="0"/>
          <a:ext cx="0" cy="0"/>
          <a:chOff x="0" y="0"/>
          <a:chExt cx="0" cy="0"/>
        </a:xfrm>
      </p:grpSpPr>
      <p:sp>
        <p:nvSpPr>
          <p:cNvPr id="47" name="Google Shape;47;p34"/>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48" name="Google Shape;48;p34"/>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49" name="Google Shape;49;p34"/>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0" name="Shape 50"/>
        <p:cNvGrpSpPr/>
        <p:nvPr/>
      </p:nvGrpSpPr>
      <p:grpSpPr>
        <a:xfrm>
          <a:off x="0" y="0"/>
          <a:ext cx="0" cy="0"/>
          <a:chOff x="0" y="0"/>
          <a:chExt cx="0" cy="0"/>
        </a:xfrm>
      </p:grpSpPr>
      <p:sp>
        <p:nvSpPr>
          <p:cNvPr id="51" name="Google Shape;51;p35"/>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52" name="Google Shape;52;p35"/>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35"/>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54" name="Google Shape;54;p35"/>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55" name="Google Shape;55;p35"/>
          <p:cNvSpPr txBox="1"/>
          <p:nvPr>
            <p:ph idx="3"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 name="Shape 56"/>
        <p:cNvGrpSpPr/>
        <p:nvPr/>
      </p:nvGrpSpPr>
      <p:grpSpPr>
        <a:xfrm>
          <a:off x="0" y="0"/>
          <a:ext cx="0" cy="0"/>
          <a:chOff x="0" y="0"/>
          <a:chExt cx="0" cy="0"/>
        </a:xfrm>
      </p:grpSpPr>
      <p:sp>
        <p:nvSpPr>
          <p:cNvPr id="57" name="Google Shape;57;p36"/>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8" name="Google Shape;58;p36"/>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59" name="Google Shape;59;p36"/>
          <p:cNvSpPr txBox="1"/>
          <p:nvPr>
            <p:ph idx="2"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lvl1pPr lvl="0" algn="l">
              <a:lnSpc>
                <a:spcPct val="115000"/>
              </a:lnSpc>
              <a:spcBef>
                <a:spcPts val="0"/>
              </a:spcBef>
              <a:spcAft>
                <a:spcPts val="0"/>
              </a:spcAft>
              <a:buClr>
                <a:schemeClr val="lt1"/>
              </a:buClr>
              <a:buSzPts val="1500"/>
              <a:buNone/>
              <a:defRPr sz="1500">
                <a:solidFill>
                  <a:schemeClr val="lt1"/>
                </a:solidFill>
              </a:defRPr>
            </a:lvl1pPr>
            <a:lvl2pPr lvl="1" algn="l">
              <a:lnSpc>
                <a:spcPct val="115000"/>
              </a:lnSpc>
              <a:spcBef>
                <a:spcPts val="0"/>
              </a:spcBef>
              <a:spcAft>
                <a:spcPts val="0"/>
              </a:spcAft>
              <a:buSzPts val="1400"/>
              <a:buNone/>
              <a:defRPr/>
            </a:lvl2pPr>
            <a:lvl3pPr lvl="2" algn="l">
              <a:lnSpc>
                <a:spcPct val="115000"/>
              </a:lnSpc>
              <a:spcBef>
                <a:spcPts val="0"/>
              </a:spcBef>
              <a:spcAft>
                <a:spcPts val="0"/>
              </a:spcAft>
              <a:buSzPts val="1400"/>
              <a:buNone/>
              <a:defRPr/>
            </a:lvl3pPr>
            <a:lvl4pPr lvl="3" algn="l">
              <a:lnSpc>
                <a:spcPct val="115000"/>
              </a:lnSpc>
              <a:spcBef>
                <a:spcPts val="0"/>
              </a:spcBef>
              <a:spcAft>
                <a:spcPts val="0"/>
              </a:spcAft>
              <a:buSzPts val="1400"/>
              <a:buNone/>
              <a:defRPr/>
            </a:lvl4pPr>
            <a:lvl5pPr lvl="4" algn="l">
              <a:lnSpc>
                <a:spcPct val="115000"/>
              </a:lnSpc>
              <a:spcBef>
                <a:spcPts val="0"/>
              </a:spcBef>
              <a:spcAft>
                <a:spcPts val="0"/>
              </a:spcAft>
              <a:buSzPts val="1400"/>
              <a:buNone/>
              <a:defRPr/>
            </a:lvl5pPr>
            <a:lvl6pPr lvl="5" algn="l">
              <a:lnSpc>
                <a:spcPct val="115000"/>
              </a:lnSpc>
              <a:spcBef>
                <a:spcPts val="0"/>
              </a:spcBef>
              <a:spcAft>
                <a:spcPts val="0"/>
              </a:spcAft>
              <a:buSzPts val="1400"/>
              <a:buNone/>
              <a:defRPr/>
            </a:lvl6pPr>
            <a:lvl7pPr lvl="6" algn="l">
              <a:lnSpc>
                <a:spcPct val="115000"/>
              </a:lnSpc>
              <a:spcBef>
                <a:spcPts val="0"/>
              </a:spcBef>
              <a:spcAft>
                <a:spcPts val="0"/>
              </a:spcAft>
              <a:buSzPts val="1400"/>
              <a:buNone/>
              <a:defRPr/>
            </a:lvl7pPr>
            <a:lvl8pPr lvl="7" algn="l">
              <a:lnSpc>
                <a:spcPct val="115000"/>
              </a:lnSpc>
              <a:spcBef>
                <a:spcPts val="0"/>
              </a:spcBef>
              <a:spcAft>
                <a:spcPts val="0"/>
              </a:spcAft>
              <a:buSzPts val="1400"/>
              <a:buNone/>
              <a:defRPr/>
            </a:lvl8pPr>
            <a:lvl9pPr lvl="8" algn="l">
              <a:lnSpc>
                <a:spcPct val="115000"/>
              </a:lnSpc>
              <a:spcBef>
                <a:spcPts val="0"/>
              </a:spcBef>
              <a:spcAft>
                <a:spcPts val="0"/>
              </a:spcAft>
              <a:buSzPts val="14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ADC465">
            <a:alpha val="5098"/>
          </a:srgbClr>
        </a:solidFill>
      </p:bgPr>
    </p:bg>
    <p:spTree>
      <p:nvGrpSpPr>
        <p:cNvPr id="5" name="Shape 5"/>
        <p:cNvGrpSpPr/>
        <p:nvPr/>
      </p:nvGrpSpPr>
      <p:grpSpPr>
        <a:xfrm>
          <a:off x="0" y="0"/>
          <a:ext cx="0" cy="0"/>
          <a:chOff x="0" y="0"/>
          <a:chExt cx="0" cy="0"/>
        </a:xfrm>
      </p:grpSpPr>
      <p:sp>
        <p:nvSpPr>
          <p:cNvPr id="6" name="Google Shape;6;p27"/>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2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27"/>
          <p:cNvSpPr/>
          <p:nvPr/>
        </p:nvSpPr>
        <p:spPr>
          <a:xfrm>
            <a:off x="-18000" y="4779825"/>
            <a:ext cx="9180000" cy="378000"/>
          </a:xfrm>
          <a:prstGeom prst="rect">
            <a:avLst/>
          </a:prstGeom>
          <a:solidFill>
            <a:srgbClr val="23333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 name="Google Shape;9;p27"/>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500"/>
              <a:buFont typeface="Arial"/>
              <a:buNone/>
              <a:defRPr b="0" i="0" sz="1500" u="none" cap="none" strike="noStrike">
                <a:solidFill>
                  <a:schemeClr val="lt1"/>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s"/>
              <a:t>‹#›</a:t>
            </a:fld>
            <a:endParaRPr/>
          </a:p>
        </p:txBody>
      </p:sp>
      <p:sp>
        <p:nvSpPr>
          <p:cNvPr id="10" name="Google Shape;10;p27"/>
          <p:cNvSpPr txBox="1"/>
          <p:nvPr/>
        </p:nvSpPr>
        <p:spPr>
          <a:xfrm>
            <a:off x="311700" y="4761075"/>
            <a:ext cx="5900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500"/>
              <a:buFont typeface="Arial"/>
              <a:buNone/>
            </a:pPr>
            <a:r>
              <a:rPr lang="es" sz="1500">
                <a:solidFill>
                  <a:schemeClr val="lt1"/>
                </a:solidFill>
              </a:rPr>
              <a:t>Introducción al Deep Learning | </a:t>
            </a:r>
            <a:r>
              <a:rPr lang="es" sz="1500">
                <a:solidFill>
                  <a:schemeClr val="lt1"/>
                </a:solidFill>
                <a:latin typeface="Courier New"/>
                <a:ea typeface="Courier New"/>
                <a:cs typeface="Courier New"/>
                <a:sym typeface="Courier New"/>
              </a:rPr>
              <a:t>{drrosa, mgerman}@ujaen.es</a:t>
            </a:r>
            <a:endParaRPr sz="1500">
              <a:solidFill>
                <a:schemeClr val="lt1"/>
              </a:solidFill>
              <a:latin typeface="Courier New"/>
              <a:ea typeface="Courier New"/>
              <a:cs typeface="Courier New"/>
              <a:sym typeface="Courier New"/>
            </a:endParaRPr>
          </a:p>
          <a:p>
            <a:pPr indent="0" lvl="0" marL="0" marR="0" rtl="0" algn="l">
              <a:lnSpc>
                <a:spcPct val="100000"/>
              </a:lnSpc>
              <a:spcBef>
                <a:spcPts val="0"/>
              </a:spcBef>
              <a:spcAft>
                <a:spcPts val="0"/>
              </a:spcAft>
              <a:buClr>
                <a:srgbClr val="000000"/>
              </a:buClr>
              <a:buSzPts val="1500"/>
              <a:buFont typeface="Arial"/>
              <a:buNone/>
            </a:pPr>
            <a:r>
              <a:t/>
            </a:r>
            <a:endParaRPr sz="1500">
              <a:solidFill>
                <a:schemeClr val="lt1"/>
              </a:solidFill>
            </a:endParaRPr>
          </a:p>
        </p:txBody>
      </p:sp>
      <p:sp>
        <p:nvSpPr>
          <p:cNvPr id="11" name="Google Shape;11;p27"/>
          <p:cNvSpPr/>
          <p:nvPr/>
        </p:nvSpPr>
        <p:spPr>
          <a:xfrm>
            <a:off x="-18000" y="-20775"/>
            <a:ext cx="9180000" cy="378000"/>
          </a:xfrm>
          <a:prstGeom prst="rect">
            <a:avLst/>
          </a:prstGeom>
          <a:solidFill>
            <a:srgbClr val="23333C"/>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8.png"/><Relationship Id="rId4" Type="http://schemas.openxmlformats.org/officeDocument/2006/relationships/image" Target="../media/image13.png"/><Relationship Id="rId5"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5.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hyperlink" Target="https://docs.pytorch.org/docs/stable/nn.html#loss-function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
          <p:cNvSpPr txBox="1"/>
          <p:nvPr>
            <p:ph idx="4294967295" type="ctrTitle"/>
          </p:nvPr>
        </p:nvSpPr>
        <p:spPr>
          <a:xfrm>
            <a:off x="688200" y="549725"/>
            <a:ext cx="7767600" cy="1309200"/>
          </a:xfrm>
          <a:prstGeom prst="rect">
            <a:avLst/>
          </a:prstGeom>
          <a:noFill/>
          <a:ln>
            <a:noFill/>
          </a:ln>
        </p:spPr>
        <p:txBody>
          <a:bodyPr anchorCtr="0" anchor="b" bIns="91425" lIns="91425" spcFirstLastPara="1" rIns="91425" wrap="square" tIns="91425">
            <a:noAutofit/>
          </a:bodyPr>
          <a:lstStyle/>
          <a:p>
            <a:pPr indent="0" lvl="0" marL="0" marR="0" rtl="0" algn="ctr">
              <a:lnSpc>
                <a:spcPct val="100000"/>
              </a:lnSpc>
              <a:spcBef>
                <a:spcPts val="0"/>
              </a:spcBef>
              <a:spcAft>
                <a:spcPts val="0"/>
              </a:spcAft>
              <a:buClr>
                <a:schemeClr val="dk1"/>
              </a:buClr>
              <a:buSzPts val="3500"/>
              <a:buFont typeface="Arial"/>
              <a:buNone/>
            </a:pPr>
            <a:r>
              <a:rPr b="0" i="0" lang="es" sz="2830" u="none" cap="none" strike="noStrike">
                <a:solidFill>
                  <a:schemeClr val="dk1"/>
                </a:solidFill>
                <a:latin typeface="Arial"/>
                <a:ea typeface="Arial"/>
                <a:cs typeface="Arial"/>
                <a:sym typeface="Arial"/>
              </a:rPr>
              <a:t>Introducción al Deep Learning</a:t>
            </a:r>
            <a:endParaRPr b="0" i="0" sz="283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3500"/>
              <a:buFont typeface="Arial"/>
              <a:buNone/>
            </a:pPr>
            <a:r>
              <a:t/>
            </a:r>
            <a:endParaRPr b="0" i="0" sz="1530" u="none" cap="none" strike="noStrike">
              <a:solidFill>
                <a:schemeClr val="dk1"/>
              </a:solidFill>
              <a:latin typeface="Arial"/>
              <a:ea typeface="Arial"/>
              <a:cs typeface="Arial"/>
              <a:sym typeface="Arial"/>
            </a:endParaRPr>
          </a:p>
          <a:p>
            <a:pPr indent="0" lvl="0" marL="0" marR="0" rtl="0" algn="ctr">
              <a:lnSpc>
                <a:spcPct val="100000"/>
              </a:lnSpc>
              <a:spcBef>
                <a:spcPts val="0"/>
              </a:spcBef>
              <a:spcAft>
                <a:spcPts val="0"/>
              </a:spcAft>
              <a:buClr>
                <a:schemeClr val="dk1"/>
              </a:buClr>
              <a:buSzPts val="3500"/>
              <a:buFont typeface="Arial"/>
              <a:buNone/>
            </a:pPr>
            <a:r>
              <a:rPr b="0" i="0" lang="es" sz="2830" u="none" cap="none" strike="noStrike">
                <a:solidFill>
                  <a:schemeClr val="dk1"/>
                </a:solidFill>
                <a:latin typeface="Arial"/>
                <a:ea typeface="Arial"/>
                <a:cs typeface="Arial"/>
                <a:sym typeface="Arial"/>
              </a:rPr>
              <a:t>Día 1: Fundamentos y neurona artificial</a:t>
            </a:r>
            <a:endParaRPr b="0" i="0" sz="2830" u="none" cap="none" strike="noStrike">
              <a:solidFill>
                <a:schemeClr val="dk1"/>
              </a:solidFill>
              <a:latin typeface="Arial"/>
              <a:ea typeface="Arial"/>
              <a:cs typeface="Arial"/>
              <a:sym typeface="Arial"/>
            </a:endParaRPr>
          </a:p>
        </p:txBody>
      </p:sp>
      <p:sp>
        <p:nvSpPr>
          <p:cNvPr id="73" name="Google Shape;73;p1"/>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5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g35f2e3bbdfc_0_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Flujo de trabajo</a:t>
            </a:r>
            <a:endParaRPr/>
          </a:p>
        </p:txBody>
      </p:sp>
      <p:sp>
        <p:nvSpPr>
          <p:cNvPr id="145" name="Google Shape;145;g35f2e3bbdfc_0_14"/>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46" name="Google Shape;146;g35f2e3bbdfc_0_14"/>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pic>
        <p:nvPicPr>
          <p:cNvPr id="147" name="Google Shape;147;g35f2e3bbdfc_0_14"/>
          <p:cNvPicPr preferRelativeResize="0"/>
          <p:nvPr/>
        </p:nvPicPr>
        <p:blipFill>
          <a:blip r:embed="rId3">
            <a:alphaModFix/>
          </a:blip>
          <a:stretch>
            <a:fillRect/>
          </a:stretch>
        </p:blipFill>
        <p:spPr>
          <a:xfrm>
            <a:off x="2380575" y="1017725"/>
            <a:ext cx="4382851" cy="355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35f2e3bbdfc_0_24"/>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3.1</a:t>
            </a:r>
            <a:endParaRPr/>
          </a:p>
        </p:txBody>
      </p:sp>
      <p:sp>
        <p:nvSpPr>
          <p:cNvPr id="153" name="Google Shape;153;g35f2e3bbdfc_0_24"/>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54" name="Google Shape;154;g35f2e3bbdfc_0_24"/>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55" name="Google Shape;155;g35f2e3bbdfc_0_24"/>
          <p:cNvSpPr txBox="1"/>
          <p:nvPr>
            <p:ph idx="2" type="title"/>
          </p:nvPr>
        </p:nvSpPr>
        <p:spPr>
          <a:xfrm>
            <a:off x="4654675" y="1553400"/>
            <a:ext cx="4526700" cy="20412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Recolección de datos y preprocesamiento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g35c69bccdac_0_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Por qué preprocesar los datos</a:t>
            </a:r>
            <a:endParaRPr/>
          </a:p>
        </p:txBody>
      </p:sp>
      <p:sp>
        <p:nvSpPr>
          <p:cNvPr id="161" name="Google Shape;161;g35c69bccdac_0_49"/>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62" name="Google Shape;162;g35c69bccdac_0_49"/>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sp>
        <p:nvSpPr>
          <p:cNvPr id="163" name="Google Shape;163;g35c69bccdac_0_49"/>
          <p:cNvSpPr txBox="1"/>
          <p:nvPr/>
        </p:nvSpPr>
        <p:spPr>
          <a:xfrm>
            <a:off x="311700" y="1086775"/>
            <a:ext cx="7830000" cy="279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dk1"/>
                </a:solidFill>
              </a:rPr>
              <a:t>Los datos en bruto pueden ser</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Incompletos</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Inconsistentes</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Ruidosos</a:t>
            </a:r>
            <a:endParaRPr sz="1800">
              <a:solidFill>
                <a:schemeClr val="dk1"/>
              </a:solidFill>
            </a:endParaRPr>
          </a:p>
          <a:p>
            <a:pPr indent="-342900" lvl="0" marL="457200" rtl="0" algn="l">
              <a:spcBef>
                <a:spcPts val="0"/>
              </a:spcBef>
              <a:spcAft>
                <a:spcPts val="0"/>
              </a:spcAft>
              <a:buClr>
                <a:schemeClr val="dk1"/>
              </a:buClr>
              <a:buSzPts val="1800"/>
              <a:buChar char="●"/>
            </a:pPr>
            <a:r>
              <a:rPr lang="es" sz="1800">
                <a:solidFill>
                  <a:schemeClr val="dk1"/>
                </a:solidFill>
              </a:rPr>
              <a:t>Sesgados</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lang="es" sz="1800">
                <a:solidFill>
                  <a:srgbClr val="CC0000"/>
                </a:solidFill>
              </a:rPr>
              <a:t>⚠</a:t>
            </a:r>
            <a:r>
              <a:rPr lang="es" sz="1800">
                <a:solidFill>
                  <a:schemeClr val="dk1"/>
                </a:solidFill>
              </a:rPr>
              <a:t> Si entrenamos un modelo con estos datos, será incompleto, inconsistente, ruidoso y sesgado</a:t>
            </a:r>
            <a:endParaRPr sz="1800">
              <a:solidFill>
                <a:schemeClr val="dk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g35c69bccdac_0_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Problemas en datos tabulares</a:t>
            </a:r>
            <a:endParaRPr/>
          </a:p>
        </p:txBody>
      </p:sp>
      <p:sp>
        <p:nvSpPr>
          <p:cNvPr id="169" name="Google Shape;169;g35c69bccdac_0_57"/>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170" name="Google Shape;170;g35c69bccdac_0_57"/>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graphicFrame>
        <p:nvGraphicFramePr>
          <p:cNvPr id="171" name="Google Shape;171;g35c69bccdac_0_57"/>
          <p:cNvGraphicFramePr/>
          <p:nvPr/>
        </p:nvGraphicFramePr>
        <p:xfrm>
          <a:off x="844238" y="1797700"/>
          <a:ext cx="3000000" cy="3000000"/>
        </p:xfrm>
        <a:graphic>
          <a:graphicData uri="http://schemas.openxmlformats.org/drawingml/2006/table">
            <a:tbl>
              <a:tblPr>
                <a:noFill/>
                <a:tableStyleId>{81262563-08C9-43D6-A710-C9F806C3A2A6}</a:tableStyleId>
              </a:tblPr>
              <a:tblGrid>
                <a:gridCol w="1065075"/>
                <a:gridCol w="1309975"/>
                <a:gridCol w="820175"/>
                <a:gridCol w="1065075"/>
                <a:gridCol w="1065075"/>
                <a:gridCol w="1201150"/>
                <a:gridCol w="929000"/>
              </a:tblGrid>
              <a:tr h="381000">
                <a:tc>
                  <a:txBody>
                    <a:bodyPr/>
                    <a:lstStyle/>
                    <a:p>
                      <a:pPr indent="0" lvl="0" marL="0" rtl="0" algn="l">
                        <a:spcBef>
                          <a:spcPts val="0"/>
                        </a:spcBef>
                        <a:spcAft>
                          <a:spcPts val="0"/>
                        </a:spcAft>
                        <a:buNone/>
                      </a:pPr>
                      <a:r>
                        <a:rPr b="1" lang="es"/>
                        <a:t>ID</a:t>
                      </a:r>
                      <a:endParaRPr b="1"/>
                    </a:p>
                  </a:txBody>
                  <a:tcPr marT="91425" marB="91425" marR="91425" marL="91425"/>
                </a:tc>
                <a:tc>
                  <a:txBody>
                    <a:bodyPr/>
                    <a:lstStyle/>
                    <a:p>
                      <a:pPr indent="0" lvl="0" marL="0" rtl="0" algn="l">
                        <a:spcBef>
                          <a:spcPts val="0"/>
                        </a:spcBef>
                        <a:spcAft>
                          <a:spcPts val="0"/>
                        </a:spcAft>
                        <a:buNone/>
                      </a:pPr>
                      <a:r>
                        <a:rPr b="1" lang="es"/>
                        <a:t>Nombre</a:t>
                      </a:r>
                      <a:endParaRPr b="1"/>
                    </a:p>
                  </a:txBody>
                  <a:tcPr marT="91425" marB="91425" marR="91425" marL="91425"/>
                </a:tc>
                <a:tc>
                  <a:txBody>
                    <a:bodyPr/>
                    <a:lstStyle/>
                    <a:p>
                      <a:pPr indent="0" lvl="0" marL="0" rtl="0" algn="l">
                        <a:spcBef>
                          <a:spcPts val="0"/>
                        </a:spcBef>
                        <a:spcAft>
                          <a:spcPts val="0"/>
                        </a:spcAft>
                        <a:buNone/>
                      </a:pPr>
                      <a:r>
                        <a:rPr b="1" lang="es"/>
                        <a:t>Edad</a:t>
                      </a:r>
                      <a:endParaRPr b="1"/>
                    </a:p>
                  </a:txBody>
                  <a:tcPr marT="91425" marB="91425" marR="91425" marL="91425"/>
                </a:tc>
                <a:tc>
                  <a:txBody>
                    <a:bodyPr/>
                    <a:lstStyle/>
                    <a:p>
                      <a:pPr indent="0" lvl="0" marL="0" rtl="0" algn="l">
                        <a:spcBef>
                          <a:spcPts val="0"/>
                        </a:spcBef>
                        <a:spcAft>
                          <a:spcPts val="0"/>
                        </a:spcAft>
                        <a:buNone/>
                      </a:pPr>
                      <a:r>
                        <a:rPr b="1" lang="es"/>
                        <a:t>Género</a:t>
                      </a:r>
                      <a:endParaRPr b="1"/>
                    </a:p>
                  </a:txBody>
                  <a:tcPr marT="91425" marB="91425" marR="91425" marL="91425"/>
                </a:tc>
                <a:tc>
                  <a:txBody>
                    <a:bodyPr/>
                    <a:lstStyle/>
                    <a:p>
                      <a:pPr indent="0" lvl="0" marL="0" rtl="0" algn="l">
                        <a:spcBef>
                          <a:spcPts val="0"/>
                        </a:spcBef>
                        <a:spcAft>
                          <a:spcPts val="0"/>
                        </a:spcAft>
                        <a:buNone/>
                      </a:pPr>
                      <a:r>
                        <a:rPr b="1" lang="es">
                          <a:solidFill>
                            <a:schemeClr val="dk1"/>
                          </a:solidFill>
                        </a:rPr>
                        <a:t>País</a:t>
                      </a:r>
                      <a:endParaRPr b="1"/>
                    </a:p>
                  </a:txBody>
                  <a:tcPr marT="91425" marB="91425" marR="91425" marL="91425"/>
                </a:tc>
                <a:tc>
                  <a:txBody>
                    <a:bodyPr/>
                    <a:lstStyle/>
                    <a:p>
                      <a:pPr indent="0" lvl="0" marL="0" rtl="0" algn="l">
                        <a:spcBef>
                          <a:spcPts val="0"/>
                        </a:spcBef>
                        <a:spcAft>
                          <a:spcPts val="0"/>
                        </a:spcAft>
                        <a:buNone/>
                      </a:pPr>
                      <a:r>
                        <a:rPr b="1" lang="es"/>
                        <a:t>Fecha</a:t>
                      </a:r>
                      <a:endParaRPr b="1"/>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b="1" lang="es">
                          <a:solidFill>
                            <a:schemeClr val="dk1"/>
                          </a:solidFill>
                        </a:rPr>
                        <a:t>Ingresos</a:t>
                      </a:r>
                      <a:endParaRPr b="1"/>
                    </a:p>
                  </a:txBody>
                  <a:tcPr marT="91425" marB="91425" marR="91425" marL="91425"/>
                </a:tc>
              </a:tr>
              <a:tr h="381000">
                <a:tc>
                  <a:txBody>
                    <a:bodyPr/>
                    <a:lstStyle/>
                    <a:p>
                      <a:pPr indent="0" lvl="0" marL="0" rtl="0" algn="l">
                        <a:spcBef>
                          <a:spcPts val="0"/>
                        </a:spcBef>
                        <a:spcAft>
                          <a:spcPts val="0"/>
                        </a:spcAft>
                        <a:buNone/>
                      </a:pPr>
                      <a:r>
                        <a:rPr lang="es"/>
                        <a:t>1</a:t>
                      </a:r>
                      <a:endParaRPr/>
                    </a:p>
                  </a:txBody>
                  <a:tcPr marT="91425" marB="91425" marR="91425" marL="91425"/>
                </a:tc>
                <a:tc>
                  <a:txBody>
                    <a:bodyPr/>
                    <a:lstStyle/>
                    <a:p>
                      <a:pPr indent="0" lvl="0" marL="0" rtl="0" algn="l">
                        <a:spcBef>
                          <a:spcPts val="0"/>
                        </a:spcBef>
                        <a:spcAft>
                          <a:spcPts val="0"/>
                        </a:spcAft>
                        <a:buNone/>
                      </a:pPr>
                      <a:r>
                        <a:rPr lang="es"/>
                        <a:t>Ana Ruiz</a:t>
                      </a:r>
                      <a:endParaRPr/>
                    </a:p>
                  </a:txBody>
                  <a:tcPr marT="91425" marB="91425" marR="91425" marL="91425"/>
                </a:tc>
                <a:tc>
                  <a:txBody>
                    <a:bodyPr/>
                    <a:lstStyle/>
                    <a:p>
                      <a:pPr indent="0" lvl="0" marL="0" rtl="0" algn="l">
                        <a:spcBef>
                          <a:spcPts val="0"/>
                        </a:spcBef>
                        <a:spcAft>
                          <a:spcPts val="0"/>
                        </a:spcAft>
                        <a:buNone/>
                      </a:pPr>
                      <a:r>
                        <a:rPr lang="es"/>
                        <a:t>29</a:t>
                      </a:r>
                      <a:endParaRPr/>
                    </a:p>
                  </a:txBody>
                  <a:tcPr marT="91425" marB="91425" marR="91425" marL="91425"/>
                </a:tc>
                <a:tc>
                  <a:txBody>
                    <a:bodyPr/>
                    <a:lstStyle/>
                    <a:p>
                      <a:pPr indent="0" lvl="0" marL="0" rtl="0" algn="l">
                        <a:spcBef>
                          <a:spcPts val="0"/>
                        </a:spcBef>
                        <a:spcAft>
                          <a:spcPts val="0"/>
                        </a:spcAft>
                        <a:buNone/>
                      </a:pPr>
                      <a:r>
                        <a:rPr lang="es"/>
                        <a:t>F</a:t>
                      </a:r>
                      <a:endParaRPr/>
                    </a:p>
                  </a:txBody>
                  <a:tcPr marT="91425" marB="91425" marR="91425" marL="91425"/>
                </a:tc>
                <a:tc>
                  <a:txBody>
                    <a:bodyPr/>
                    <a:lstStyle/>
                    <a:p>
                      <a:pPr indent="0" lvl="0" marL="0" rtl="0" algn="l">
                        <a:spcBef>
                          <a:spcPts val="0"/>
                        </a:spcBef>
                        <a:spcAft>
                          <a:spcPts val="0"/>
                        </a:spcAft>
                        <a:buNone/>
                      </a:pPr>
                      <a:r>
                        <a:rPr lang="es"/>
                        <a:t>España</a:t>
                      </a:r>
                      <a:endParaRPr/>
                    </a:p>
                  </a:txBody>
                  <a:tcPr marT="91425" marB="91425" marR="91425" marL="91425"/>
                </a:tc>
                <a:tc>
                  <a:txBody>
                    <a:bodyPr/>
                    <a:lstStyle/>
                    <a:p>
                      <a:pPr indent="0" lvl="0" marL="0" rtl="0" algn="l">
                        <a:spcBef>
                          <a:spcPts val="0"/>
                        </a:spcBef>
                        <a:spcAft>
                          <a:spcPts val="0"/>
                        </a:spcAft>
                        <a:buNone/>
                      </a:pPr>
                      <a:r>
                        <a:rPr lang="es"/>
                        <a:t>20/10/2000</a:t>
                      </a:r>
                      <a:endParaRPr/>
                    </a:p>
                  </a:txBody>
                  <a:tcPr marT="91425" marB="91425" marR="91425" marL="91425"/>
                </a:tc>
                <a:tc>
                  <a:txBody>
                    <a:bodyPr/>
                    <a:lstStyle/>
                    <a:p>
                      <a:pPr indent="0" lvl="0" marL="0" rtl="0" algn="l">
                        <a:spcBef>
                          <a:spcPts val="0"/>
                        </a:spcBef>
                        <a:spcAft>
                          <a:spcPts val="0"/>
                        </a:spcAft>
                        <a:buNone/>
                      </a:pPr>
                      <a:r>
                        <a:rPr lang="es"/>
                        <a:t>24000</a:t>
                      </a:r>
                      <a:endParaRPr/>
                    </a:p>
                  </a:txBody>
                  <a:tcPr marT="91425" marB="91425" marR="91425" marL="91425"/>
                </a:tc>
              </a:tr>
              <a:tr h="381000">
                <a:tc>
                  <a:txBody>
                    <a:bodyPr/>
                    <a:lstStyle/>
                    <a:p>
                      <a:pPr indent="0" lvl="0" marL="0" rtl="0" algn="l">
                        <a:spcBef>
                          <a:spcPts val="0"/>
                        </a:spcBef>
                        <a:spcAft>
                          <a:spcPts val="0"/>
                        </a:spcAft>
                        <a:buNone/>
                      </a:pPr>
                      <a:r>
                        <a:rPr lang="es"/>
                        <a:t>2</a:t>
                      </a:r>
                      <a:endParaRPr/>
                    </a:p>
                  </a:txBody>
                  <a:tcPr marT="91425" marB="91425" marR="91425" marL="91425"/>
                </a:tc>
                <a:tc>
                  <a:txBody>
                    <a:bodyPr/>
                    <a:lstStyle/>
                    <a:p>
                      <a:pPr indent="0" lvl="0" marL="0" rtl="0" algn="l">
                        <a:spcBef>
                          <a:spcPts val="0"/>
                        </a:spcBef>
                        <a:spcAft>
                          <a:spcPts val="0"/>
                        </a:spcAft>
                        <a:buNone/>
                      </a:pPr>
                      <a:r>
                        <a:rPr lang="es"/>
                        <a:t>Juan Pérez</a:t>
                      </a:r>
                      <a:endParaRPr/>
                    </a:p>
                  </a:txBody>
                  <a:tcPr marT="91425" marB="91425" marR="91425" marL="91425"/>
                </a:tc>
                <a:tc>
                  <a:txBody>
                    <a:bodyPr/>
                    <a:lstStyle/>
                    <a:p>
                      <a:pPr indent="0" lvl="0" marL="0" rtl="0" algn="l">
                        <a:spcBef>
                          <a:spcPts val="0"/>
                        </a:spcBef>
                        <a:spcAft>
                          <a:spcPts val="0"/>
                        </a:spcAft>
                        <a:buNone/>
                      </a:pPr>
                      <a:r>
                        <a:rPr lang="es"/>
                        <a:t>32</a:t>
                      </a:r>
                      <a:endParaRPr/>
                    </a:p>
                  </a:txBody>
                  <a:tcPr marT="91425" marB="91425" marR="91425" marL="91425"/>
                </a:tc>
                <a:tc>
                  <a:txBody>
                    <a:bodyPr/>
                    <a:lstStyle/>
                    <a:p>
                      <a:pPr indent="0" lvl="0" marL="0" rtl="0" algn="l">
                        <a:spcBef>
                          <a:spcPts val="0"/>
                        </a:spcBef>
                        <a:spcAft>
                          <a:spcPts val="0"/>
                        </a:spcAft>
                        <a:buNone/>
                      </a:pPr>
                      <a:r>
                        <a:rPr lang="es"/>
                        <a:t>M</a:t>
                      </a:r>
                      <a:endParaRPr/>
                    </a:p>
                  </a:txBody>
                  <a:tcPr marT="91425" marB="91425" marR="91425" marL="91425"/>
                </a:tc>
                <a:tc>
                  <a:txBody>
                    <a:bodyPr/>
                    <a:lstStyle/>
                    <a:p>
                      <a:pPr indent="0" lvl="0" marL="0" rtl="0" algn="l">
                        <a:spcBef>
                          <a:spcPts val="0"/>
                        </a:spcBef>
                        <a:spcAft>
                          <a:spcPts val="0"/>
                        </a:spcAft>
                        <a:buNone/>
                      </a:pPr>
                      <a:r>
                        <a:rPr lang="es"/>
                        <a:t>España</a:t>
                      </a:r>
                      <a:endParaRPr/>
                    </a:p>
                  </a:txBody>
                  <a:tcPr marT="91425" marB="91425" marR="91425" marL="91425"/>
                </a:tc>
                <a:tc>
                  <a:txBody>
                    <a:bodyPr/>
                    <a:lstStyle/>
                    <a:p>
                      <a:pPr indent="0" lvl="0" marL="0" rtl="0" algn="l">
                        <a:spcBef>
                          <a:spcPts val="0"/>
                        </a:spcBef>
                        <a:spcAft>
                          <a:spcPts val="0"/>
                        </a:spcAft>
                        <a:buNone/>
                      </a:pPr>
                      <a:r>
                        <a:rPr lang="es"/>
                        <a:t>1997/04/17</a:t>
                      </a:r>
                      <a:endParaRPr/>
                    </a:p>
                  </a:txBody>
                  <a:tcPr marT="91425" marB="91425" marR="91425" marL="91425"/>
                </a:tc>
                <a:tc>
                  <a:txBody>
                    <a:bodyPr/>
                    <a:lstStyle/>
                    <a:p>
                      <a:pPr indent="0" lvl="0" marL="0" rtl="0" algn="l">
                        <a:spcBef>
                          <a:spcPts val="0"/>
                        </a:spcBef>
                        <a:spcAft>
                          <a:spcPts val="0"/>
                        </a:spcAft>
                        <a:buNone/>
                      </a:pPr>
                      <a:r>
                        <a:rPr lang="es"/>
                        <a:t>26000</a:t>
                      </a:r>
                      <a:endParaRPr/>
                    </a:p>
                  </a:txBody>
                  <a:tcPr marT="91425" marB="91425" marR="91425" marL="91425"/>
                </a:tc>
              </a:tr>
              <a:tr h="381000">
                <a:tc>
                  <a:txBody>
                    <a:bodyPr/>
                    <a:lstStyle/>
                    <a:p>
                      <a:pPr indent="0" lvl="0" marL="0" rtl="0" algn="l">
                        <a:spcBef>
                          <a:spcPts val="0"/>
                        </a:spcBef>
                        <a:spcAft>
                          <a:spcPts val="0"/>
                        </a:spcAft>
                        <a:buNone/>
                      </a:pPr>
                      <a:r>
                        <a:rPr lang="es"/>
                        <a:t>3</a:t>
                      </a:r>
                      <a:endParaRPr/>
                    </a:p>
                  </a:txBody>
                  <a:tcPr marT="91425" marB="91425" marR="91425" marL="91425"/>
                </a:tc>
                <a:tc>
                  <a:txBody>
                    <a:bodyPr/>
                    <a:lstStyle/>
                    <a:p>
                      <a:pPr indent="0" lvl="0" marL="0" rtl="0" algn="l">
                        <a:spcBef>
                          <a:spcPts val="0"/>
                        </a:spcBef>
                        <a:spcAft>
                          <a:spcPts val="0"/>
                        </a:spcAft>
                        <a:buNone/>
                      </a:pPr>
                      <a:r>
                        <a:rPr lang="es"/>
                        <a:t>Pedro123</a:t>
                      </a:r>
                      <a:endParaRPr/>
                    </a:p>
                  </a:txBody>
                  <a:tcPr marT="91425" marB="91425" marR="91425" marL="91425"/>
                </a:tc>
                <a:tc>
                  <a:txBody>
                    <a:bodyPr/>
                    <a:lstStyle/>
                    <a:p>
                      <a:pPr indent="0" lvl="0" marL="0" rtl="0" algn="l">
                        <a:spcBef>
                          <a:spcPts val="0"/>
                        </a:spcBef>
                        <a:spcAft>
                          <a:spcPts val="0"/>
                        </a:spcAft>
                        <a:buNone/>
                      </a:pPr>
                      <a:r>
                        <a:rPr lang="es"/>
                        <a:t>134</a:t>
                      </a:r>
                      <a:endParaRPr/>
                    </a:p>
                  </a:txBody>
                  <a:tcPr marT="91425" marB="91425" marR="91425" marL="91425"/>
                </a:tc>
                <a:tc>
                  <a:txBody>
                    <a:bodyPr/>
                    <a:lstStyle/>
                    <a:p>
                      <a:pPr indent="0" lvl="0" marL="0" rtl="0" algn="l">
                        <a:spcBef>
                          <a:spcPts val="0"/>
                        </a:spcBef>
                        <a:spcAft>
                          <a:spcPts val="0"/>
                        </a:spcAft>
                        <a:buNone/>
                      </a:pPr>
                      <a:r>
                        <a:rPr lang="es"/>
                        <a:t>H</a:t>
                      </a:r>
                      <a:endParaRPr/>
                    </a:p>
                  </a:txBody>
                  <a:tcPr marT="91425" marB="91425" marR="91425" marL="91425"/>
                </a:tc>
                <a:tc>
                  <a:txBody>
                    <a:bodyPr/>
                    <a:lstStyle/>
                    <a:p>
                      <a:pPr indent="0" lvl="0" marL="0" rtl="0" algn="l">
                        <a:spcBef>
                          <a:spcPts val="0"/>
                        </a:spcBef>
                        <a:spcAft>
                          <a:spcPts val="0"/>
                        </a:spcAft>
                        <a:buNone/>
                      </a:pPr>
                      <a:r>
                        <a:rPr lang="es"/>
                        <a:t>España</a:t>
                      </a:r>
                      <a:endParaRPr/>
                    </a:p>
                  </a:txBody>
                  <a:tcPr marT="91425" marB="91425" marR="91425" marL="91425"/>
                </a:tc>
                <a:tc>
                  <a:txBody>
                    <a:bodyPr/>
                    <a:lstStyle/>
                    <a:p>
                      <a:pPr indent="0" lvl="0" marL="0" rtl="0" algn="l">
                        <a:spcBef>
                          <a:spcPts val="0"/>
                        </a:spcBef>
                        <a:spcAft>
                          <a:spcPts val="0"/>
                        </a:spcAft>
                        <a:buNone/>
                      </a:pPr>
                      <a:r>
                        <a:rPr lang="es"/>
                        <a:t>14/03/2002</a:t>
                      </a:r>
                      <a:endParaRPr/>
                    </a:p>
                  </a:txBody>
                  <a:tcPr marT="91425" marB="91425" marR="91425" marL="91425"/>
                </a:tc>
                <a:tc>
                  <a:txBody>
                    <a:bodyPr/>
                    <a:lstStyle/>
                    <a:p>
                      <a:pPr indent="0" lvl="0" marL="0" rtl="0" algn="l">
                        <a:spcBef>
                          <a:spcPts val="0"/>
                        </a:spcBef>
                        <a:spcAft>
                          <a:spcPts val="0"/>
                        </a:spcAft>
                        <a:buNone/>
                      </a:pPr>
                      <a:r>
                        <a:rPr lang="es"/>
                        <a:t>18000</a:t>
                      </a:r>
                      <a:endParaRPr/>
                    </a:p>
                  </a:txBody>
                  <a:tcPr marT="91425" marB="91425" marR="91425" marL="91425"/>
                </a:tc>
              </a:tr>
              <a:tr h="381000">
                <a:tc>
                  <a:txBody>
                    <a:bodyPr/>
                    <a:lstStyle/>
                    <a:p>
                      <a:pPr indent="0" lvl="0" marL="0" rtl="0" algn="l">
                        <a:spcBef>
                          <a:spcPts val="0"/>
                        </a:spcBef>
                        <a:spcAft>
                          <a:spcPts val="0"/>
                        </a:spcAft>
                        <a:buNone/>
                      </a:pPr>
                      <a:r>
                        <a:rPr lang="es"/>
                        <a:t>4</a:t>
                      </a:r>
                      <a:endParaRPr/>
                    </a:p>
                  </a:txBody>
                  <a:tcPr marT="91425" marB="91425" marR="91425" marL="91425"/>
                </a:tc>
                <a:tc>
                  <a:txBody>
                    <a:bodyPr/>
                    <a:lstStyle/>
                    <a:p>
                      <a:pPr indent="0" lvl="0" marL="0" rtl="0" algn="l">
                        <a:spcBef>
                          <a:spcPts val="0"/>
                        </a:spcBef>
                        <a:spcAft>
                          <a:spcPts val="0"/>
                        </a:spcAft>
                        <a:buNone/>
                      </a:pPr>
                      <a:r>
                        <a:rPr lang="es"/>
                        <a:t>María</a:t>
                      </a:r>
                      <a:endParaRPr/>
                    </a:p>
                  </a:txBody>
                  <a:tcPr marT="91425" marB="91425" marR="91425" marL="91425"/>
                </a:tc>
                <a:tc>
                  <a:txBody>
                    <a:bodyPr/>
                    <a:lstStyle/>
                    <a:p>
                      <a:pPr indent="0" lvl="0" marL="0" rtl="0" algn="l">
                        <a:spcBef>
                          <a:spcPts val="0"/>
                        </a:spcBef>
                        <a:spcAft>
                          <a:spcPts val="0"/>
                        </a:spcAft>
                        <a:buNone/>
                      </a:pPr>
                      <a:r>
                        <a:rPr lang="es"/>
                        <a:t>Treinta y tres</a:t>
                      </a:r>
                      <a:endParaRPr/>
                    </a:p>
                  </a:txBody>
                  <a:tcPr marT="91425" marB="91425" marR="91425" marL="91425"/>
                </a:tc>
                <a:tc>
                  <a:txBody>
                    <a:bodyPr/>
                    <a:lstStyle/>
                    <a:p>
                      <a:pPr indent="0" lvl="0" marL="0" rtl="0" algn="l">
                        <a:spcBef>
                          <a:spcPts val="0"/>
                        </a:spcBef>
                        <a:spcAft>
                          <a:spcPts val="0"/>
                        </a:spcAft>
                        <a:buNone/>
                      </a:pPr>
                      <a:r>
                        <a:rPr lang="es"/>
                        <a:t>F</a:t>
                      </a:r>
                      <a:endParaRPr/>
                    </a:p>
                  </a:txBody>
                  <a:tcPr marT="91425" marB="91425" marR="91425" marL="91425"/>
                </a:tc>
                <a:tc>
                  <a:txBody>
                    <a:bodyPr/>
                    <a:lstStyle/>
                    <a:p>
                      <a:pPr indent="0" lvl="0" marL="0" rtl="0" algn="l">
                        <a:spcBef>
                          <a:spcPts val="0"/>
                        </a:spcBef>
                        <a:spcAft>
                          <a:spcPts val="0"/>
                        </a:spcAft>
                        <a:buNone/>
                      </a:pPr>
                      <a:r>
                        <a:rPr lang="es"/>
                        <a:t>Colombia</a:t>
                      </a:r>
                      <a:endParaRPr/>
                    </a:p>
                  </a:txBody>
                  <a:tcPr marT="91425" marB="91425" marR="91425" marL="91425"/>
                </a:tc>
                <a:tc>
                  <a:txBody>
                    <a:bodyPr/>
                    <a:lstStyle/>
                    <a:p>
                      <a:pPr indent="0" lvl="0" marL="0" rtl="0" algn="l">
                        <a:spcBef>
                          <a:spcPts val="0"/>
                        </a:spcBef>
                        <a:spcAft>
                          <a:spcPts val="0"/>
                        </a:spcAft>
                        <a:buNone/>
                      </a:pPr>
                      <a:r>
                        <a:rPr lang="es"/>
                        <a:t>15/07/1987</a:t>
                      </a:r>
                      <a:endParaRPr/>
                    </a:p>
                  </a:txBody>
                  <a:tcPr marT="91425" marB="91425" marR="91425" marL="91425"/>
                </a:tc>
                <a:tc>
                  <a:txBody>
                    <a:bodyPr/>
                    <a:lstStyle/>
                    <a:p>
                      <a:pPr indent="0" lvl="0" marL="0" rtl="0" algn="l">
                        <a:spcBef>
                          <a:spcPts val="0"/>
                        </a:spcBef>
                        <a:spcAft>
                          <a:spcPts val="0"/>
                        </a:spcAft>
                        <a:buNone/>
                      </a:pPr>
                      <a:r>
                        <a:rPr lang="es"/>
                        <a:t>230000</a:t>
                      </a:r>
                      <a:endParaRPr/>
                    </a:p>
                  </a:txBody>
                  <a:tcPr marT="91425" marB="91425" marR="91425" marL="91425"/>
                </a:tc>
              </a:tr>
            </a:tbl>
          </a:graphicData>
        </a:graphic>
      </p:graphicFrame>
      <p:sp>
        <p:nvSpPr>
          <p:cNvPr id="172" name="Google Shape;172;g35c69bccdac_0_57"/>
          <p:cNvSpPr txBox="1"/>
          <p:nvPr/>
        </p:nvSpPr>
        <p:spPr>
          <a:xfrm>
            <a:off x="311700" y="1128875"/>
            <a:ext cx="5674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dk1"/>
                </a:solidFill>
              </a:rPr>
              <a:t>¿Qué problemas véis en esta tabla?</a:t>
            </a:r>
            <a:endParaRPr sz="18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35c69bccdac_0_6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Problemas en imágenes</a:t>
            </a:r>
            <a:endParaRPr/>
          </a:p>
        </p:txBody>
      </p:sp>
      <p:sp>
        <p:nvSpPr>
          <p:cNvPr id="178" name="Google Shape;178;g35c69bccdac_0_64"/>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179" name="Google Shape;179;g35c69bccdac_0_64"/>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sp>
        <p:nvSpPr>
          <p:cNvPr id="180" name="Google Shape;180;g35c69bccdac_0_64"/>
          <p:cNvSpPr txBox="1"/>
          <p:nvPr/>
        </p:nvSpPr>
        <p:spPr>
          <a:xfrm>
            <a:off x="311700" y="1128875"/>
            <a:ext cx="5674200" cy="39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dk1"/>
                </a:solidFill>
              </a:rPr>
              <a:t>¿Qué problemas véis en estas imágenes?</a:t>
            </a:r>
            <a:endParaRPr sz="1800">
              <a:solidFill>
                <a:schemeClr val="dk1"/>
              </a:solidFill>
            </a:endParaRPr>
          </a:p>
        </p:txBody>
      </p:sp>
      <p:pic>
        <p:nvPicPr>
          <p:cNvPr id="181" name="Google Shape;181;g35c69bccdac_0_64"/>
          <p:cNvPicPr preferRelativeResize="0"/>
          <p:nvPr/>
        </p:nvPicPr>
        <p:blipFill>
          <a:blip r:embed="rId3">
            <a:alphaModFix/>
          </a:blip>
          <a:stretch>
            <a:fillRect/>
          </a:stretch>
        </p:blipFill>
        <p:spPr>
          <a:xfrm>
            <a:off x="311700" y="1667150"/>
            <a:ext cx="2596475" cy="2596475"/>
          </a:xfrm>
          <a:prstGeom prst="rect">
            <a:avLst/>
          </a:prstGeom>
          <a:noFill/>
          <a:ln>
            <a:noFill/>
          </a:ln>
        </p:spPr>
      </p:pic>
      <p:sp>
        <p:nvSpPr>
          <p:cNvPr id="182" name="Google Shape;182;g35c69bccdac_0_64"/>
          <p:cNvSpPr txBox="1"/>
          <p:nvPr/>
        </p:nvSpPr>
        <p:spPr>
          <a:xfrm>
            <a:off x="335238" y="4216475"/>
            <a:ext cx="2549400" cy="346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s" sz="1800">
                <a:solidFill>
                  <a:schemeClr val="dk1"/>
                </a:solidFill>
              </a:rPr>
              <a:t>Etiqueta: animal</a:t>
            </a:r>
            <a:endParaRPr sz="1800">
              <a:solidFill>
                <a:schemeClr val="dk1"/>
              </a:solidFill>
            </a:endParaRPr>
          </a:p>
        </p:txBody>
      </p:sp>
      <p:pic>
        <p:nvPicPr>
          <p:cNvPr id="183" name="Google Shape;183;g35c69bccdac_0_64"/>
          <p:cNvPicPr preferRelativeResize="0"/>
          <p:nvPr/>
        </p:nvPicPr>
        <p:blipFill>
          <a:blip r:embed="rId4">
            <a:alphaModFix/>
          </a:blip>
          <a:stretch>
            <a:fillRect/>
          </a:stretch>
        </p:blipFill>
        <p:spPr>
          <a:xfrm>
            <a:off x="3515587" y="2066674"/>
            <a:ext cx="2112826" cy="1384350"/>
          </a:xfrm>
          <a:prstGeom prst="rect">
            <a:avLst/>
          </a:prstGeom>
          <a:noFill/>
          <a:ln>
            <a:noFill/>
          </a:ln>
        </p:spPr>
      </p:pic>
      <p:pic>
        <p:nvPicPr>
          <p:cNvPr id="184" name="Google Shape;184;g35c69bccdac_0_64"/>
          <p:cNvPicPr preferRelativeResize="0"/>
          <p:nvPr/>
        </p:nvPicPr>
        <p:blipFill>
          <a:blip r:embed="rId5">
            <a:alphaModFix/>
          </a:blip>
          <a:stretch>
            <a:fillRect/>
          </a:stretch>
        </p:blipFill>
        <p:spPr>
          <a:xfrm>
            <a:off x="5985900" y="1667150"/>
            <a:ext cx="2596475" cy="2596475"/>
          </a:xfrm>
          <a:prstGeom prst="rect">
            <a:avLst/>
          </a:prstGeom>
          <a:noFill/>
          <a:ln>
            <a:noFill/>
          </a:ln>
        </p:spPr>
      </p:pic>
      <p:sp>
        <p:nvSpPr>
          <p:cNvPr id="185" name="Google Shape;185;g35c69bccdac_0_64"/>
          <p:cNvSpPr txBox="1"/>
          <p:nvPr/>
        </p:nvSpPr>
        <p:spPr>
          <a:xfrm>
            <a:off x="3757050" y="4216475"/>
            <a:ext cx="16299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chemeClr val="dk1"/>
                </a:solidFill>
              </a:rPr>
              <a:t>Etiqueta: fruta</a:t>
            </a:r>
            <a:endParaRPr sz="1800">
              <a:solidFill>
                <a:schemeClr val="dk1"/>
              </a:solidFill>
            </a:endParaRPr>
          </a:p>
        </p:txBody>
      </p:sp>
      <p:sp>
        <p:nvSpPr>
          <p:cNvPr id="186" name="Google Shape;186;g35c69bccdac_0_64"/>
          <p:cNvSpPr txBox="1"/>
          <p:nvPr/>
        </p:nvSpPr>
        <p:spPr>
          <a:xfrm>
            <a:off x="6290988" y="4216475"/>
            <a:ext cx="1986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chemeClr val="dk1"/>
                </a:solidFill>
              </a:rPr>
              <a:t>Etiqueta: humano</a:t>
            </a:r>
            <a:endParaRPr sz="1800">
              <a:solidFill>
                <a:schemeClr val="dk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g35f744b3da3_0_1"/>
          <p:cNvSpPr txBox="1"/>
          <p:nvPr>
            <p:ph type="title"/>
          </p:nvPr>
        </p:nvSpPr>
        <p:spPr>
          <a:xfrm>
            <a:off x="311700" y="22876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Vamos a ver un ejemplo en Python…</a:t>
            </a:r>
            <a:endParaRPr/>
          </a:p>
        </p:txBody>
      </p:sp>
      <p:sp>
        <p:nvSpPr>
          <p:cNvPr id="192" name="Google Shape;192;g35f744b3da3_0_1"/>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93" name="Google Shape;193;g35f744b3da3_0_1"/>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35f744b3da3_0_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Flujo de trabajo</a:t>
            </a:r>
            <a:endParaRPr/>
          </a:p>
        </p:txBody>
      </p:sp>
      <p:sp>
        <p:nvSpPr>
          <p:cNvPr id="199" name="Google Shape;199;g35f744b3da3_0_28"/>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00" name="Google Shape;200;g35f744b3da3_0_28"/>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pic>
        <p:nvPicPr>
          <p:cNvPr id="201" name="Google Shape;201;g35f744b3da3_0_28"/>
          <p:cNvPicPr preferRelativeResize="0"/>
          <p:nvPr/>
        </p:nvPicPr>
        <p:blipFill>
          <a:blip r:embed="rId3">
            <a:alphaModFix/>
          </a:blip>
          <a:stretch>
            <a:fillRect/>
          </a:stretch>
        </p:blipFill>
        <p:spPr>
          <a:xfrm>
            <a:off x="2380575" y="1017725"/>
            <a:ext cx="4382851" cy="35536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g35f5ac6e732_0_18"/>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3.2</a:t>
            </a:r>
            <a:endParaRPr/>
          </a:p>
        </p:txBody>
      </p:sp>
      <p:sp>
        <p:nvSpPr>
          <p:cNvPr id="207" name="Google Shape;207;g35f5ac6e732_0_18"/>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08" name="Google Shape;208;g35f5ac6e732_0_18"/>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09" name="Google Shape;209;g35f5ac6e732_0_18"/>
          <p:cNvSpPr txBox="1"/>
          <p:nvPr>
            <p:ph idx="2" type="title"/>
          </p:nvPr>
        </p:nvSpPr>
        <p:spPr>
          <a:xfrm>
            <a:off x="4566200" y="1702925"/>
            <a:ext cx="4526700" cy="22443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Selección del modelo</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g35c69bccdac_0_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Aprendizaje supervisado y no supervisado</a:t>
            </a:r>
            <a:endParaRPr/>
          </a:p>
        </p:txBody>
      </p:sp>
      <p:sp>
        <p:nvSpPr>
          <p:cNvPr id="215" name="Google Shape;215;g35c69bccdac_0_17"/>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16" name="Google Shape;216;g35c69bccdac_0_17"/>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sp>
        <p:nvSpPr>
          <p:cNvPr id="217" name="Google Shape;217;g35c69bccdac_0_17"/>
          <p:cNvSpPr txBox="1"/>
          <p:nvPr/>
        </p:nvSpPr>
        <p:spPr>
          <a:xfrm>
            <a:off x="311700" y="1374175"/>
            <a:ext cx="8081400" cy="30414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b="1" lang="es" sz="1800">
                <a:solidFill>
                  <a:schemeClr val="dk1"/>
                </a:solidFill>
              </a:rPr>
              <a:t>Aprendizaje supervisado</a:t>
            </a:r>
            <a:endParaRPr sz="1800">
              <a:solidFill>
                <a:schemeClr val="dk1"/>
              </a:solidFill>
            </a:endParaRPr>
          </a:p>
          <a:p>
            <a:pPr indent="0" lvl="0" marL="457200" rtl="0" algn="l">
              <a:spcBef>
                <a:spcPts val="0"/>
              </a:spcBef>
              <a:spcAft>
                <a:spcPts val="0"/>
              </a:spcAft>
              <a:buNone/>
            </a:pPr>
            <a:r>
              <a:rPr lang="es" sz="1800">
                <a:solidFill>
                  <a:schemeClr val="dk1"/>
                </a:solidFill>
              </a:rPr>
              <a:t>Aprender en base a etiquetas. El modelo compara su predicción con la etiqueta y se actualiza</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b="1" lang="es" sz="1800">
                <a:solidFill>
                  <a:schemeClr val="dk1"/>
                </a:solidFill>
              </a:rPr>
              <a:t>Aprendizaje no supervisado</a:t>
            </a:r>
            <a:endParaRPr b="1" sz="1800">
              <a:solidFill>
                <a:schemeClr val="dk1"/>
              </a:solidFill>
            </a:endParaRPr>
          </a:p>
          <a:p>
            <a:pPr indent="0" lvl="0" marL="457200" rtl="0" algn="l">
              <a:spcBef>
                <a:spcPts val="0"/>
              </a:spcBef>
              <a:spcAft>
                <a:spcPts val="0"/>
              </a:spcAft>
              <a:buNone/>
            </a:pPr>
            <a:r>
              <a:rPr lang="es" sz="1800">
                <a:solidFill>
                  <a:schemeClr val="dk1"/>
                </a:solidFill>
              </a:rPr>
              <a:t>Aprender sin etiquetas. El modelo busca patrones en los datos sin etiquetar para completar tareas concretas como clustering</a:t>
            </a:r>
            <a:endParaRPr sz="18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g35c69bccdac_0_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Otros paradigmas de aprendizaje</a:t>
            </a:r>
            <a:endParaRPr/>
          </a:p>
        </p:txBody>
      </p:sp>
      <p:sp>
        <p:nvSpPr>
          <p:cNvPr id="223" name="Google Shape;223;g35c69bccdac_0_35"/>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224" name="Google Shape;224;g35c69bccdac_0_35"/>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sp>
        <p:nvSpPr>
          <p:cNvPr id="225" name="Google Shape;225;g35c69bccdac_0_35"/>
          <p:cNvSpPr txBox="1"/>
          <p:nvPr/>
        </p:nvSpPr>
        <p:spPr>
          <a:xfrm>
            <a:off x="311700" y="1086775"/>
            <a:ext cx="8520600" cy="31569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Char char="●"/>
            </a:pPr>
            <a:r>
              <a:rPr b="1" lang="es" sz="1800">
                <a:solidFill>
                  <a:schemeClr val="dk1"/>
                </a:solidFill>
              </a:rPr>
              <a:t>Aprendizaje semi-supervisado o débilmente supervisado (semi / weakly supervised learning)</a:t>
            </a:r>
            <a:endParaRPr b="1" sz="1800">
              <a:solidFill>
                <a:schemeClr val="dk1"/>
              </a:solidFill>
            </a:endParaRPr>
          </a:p>
          <a:p>
            <a:pPr indent="0" lvl="0" marL="457200" rtl="0" algn="l">
              <a:spcBef>
                <a:spcPts val="0"/>
              </a:spcBef>
              <a:spcAft>
                <a:spcPts val="0"/>
              </a:spcAft>
              <a:buNone/>
            </a:pPr>
            <a:r>
              <a:rPr lang="es" sz="1800">
                <a:solidFill>
                  <a:schemeClr val="dk1"/>
                </a:solidFill>
              </a:rPr>
              <a:t>Busca aprovechar información de datos etiquetados y no etiquetados</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b="1" lang="es" sz="1800">
                <a:solidFill>
                  <a:schemeClr val="dk1"/>
                </a:solidFill>
              </a:rPr>
              <a:t>Aprendizaje por refuerzo (Reinforcement Learning)</a:t>
            </a:r>
            <a:endParaRPr b="1" sz="1800">
              <a:solidFill>
                <a:schemeClr val="dk1"/>
              </a:solidFill>
            </a:endParaRPr>
          </a:p>
          <a:p>
            <a:pPr indent="0" lvl="0" marL="457200" rtl="0" algn="l">
              <a:spcBef>
                <a:spcPts val="0"/>
              </a:spcBef>
              <a:spcAft>
                <a:spcPts val="0"/>
              </a:spcAft>
              <a:buNone/>
            </a:pPr>
            <a:r>
              <a:rPr lang="es" sz="1800">
                <a:solidFill>
                  <a:schemeClr val="dk1"/>
                </a:solidFill>
              </a:rPr>
              <a:t>Aprender en base a ensayo y error</a:t>
            </a:r>
            <a:endParaRPr sz="1800">
              <a:solidFill>
                <a:schemeClr val="dk1"/>
              </a:solidFill>
            </a:endParaRPr>
          </a:p>
          <a:p>
            <a:pPr indent="0" lvl="0" marL="457200" rtl="0" algn="l">
              <a:spcBef>
                <a:spcPts val="0"/>
              </a:spcBef>
              <a:spcAft>
                <a:spcPts val="0"/>
              </a:spcAft>
              <a:buNone/>
            </a:pPr>
            <a:r>
              <a:t/>
            </a:r>
            <a:endParaRPr sz="1800">
              <a:solidFill>
                <a:schemeClr val="dk1"/>
              </a:solidFill>
            </a:endParaRPr>
          </a:p>
          <a:p>
            <a:pPr indent="-342900" lvl="0" marL="457200" rtl="0" algn="l">
              <a:spcBef>
                <a:spcPts val="0"/>
              </a:spcBef>
              <a:spcAft>
                <a:spcPts val="0"/>
              </a:spcAft>
              <a:buClr>
                <a:schemeClr val="dk1"/>
              </a:buClr>
              <a:buSzPts val="1800"/>
              <a:buChar char="●"/>
            </a:pPr>
            <a:r>
              <a:rPr b="1" lang="es" sz="1800">
                <a:solidFill>
                  <a:schemeClr val="dk1"/>
                </a:solidFill>
              </a:rPr>
              <a:t>Aprendizaje autosupervisado (Self-supervised Learning)</a:t>
            </a:r>
            <a:endParaRPr b="1" sz="1800">
              <a:solidFill>
                <a:schemeClr val="dk1"/>
              </a:solidFill>
            </a:endParaRPr>
          </a:p>
          <a:p>
            <a:pPr indent="0" lvl="0" marL="457200" rtl="0" algn="l">
              <a:spcBef>
                <a:spcPts val="0"/>
              </a:spcBef>
              <a:spcAft>
                <a:spcPts val="0"/>
              </a:spcAft>
              <a:buNone/>
            </a:pPr>
            <a:r>
              <a:rPr lang="es" sz="1800">
                <a:solidFill>
                  <a:schemeClr val="dk1"/>
                </a:solidFill>
              </a:rPr>
              <a:t>Aprendizaje de características de los datos mediante resolución de tareas (enmascaramiento, reconstrucción,...)</a:t>
            </a:r>
            <a:endParaRPr sz="1800">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g2e50317be2f_0_0"/>
          <p:cNvSpPr txBox="1"/>
          <p:nvPr>
            <p:ph type="title"/>
          </p:nvPr>
        </p:nvSpPr>
        <p:spPr>
          <a:xfrm>
            <a:off x="295700" y="2150850"/>
            <a:ext cx="4270500" cy="841800"/>
          </a:xfrm>
          <a:prstGeom prst="rect">
            <a:avLst/>
          </a:prstGeom>
          <a:noFill/>
          <a:ln>
            <a:noFill/>
          </a:ln>
        </p:spPr>
        <p:txBody>
          <a:bodyPr anchorCtr="0" anchor="ctr"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s"/>
              <a:t>1</a:t>
            </a:r>
            <a:endParaRPr/>
          </a:p>
        </p:txBody>
      </p:sp>
      <p:sp>
        <p:nvSpPr>
          <p:cNvPr id="79" name="Google Shape;79;g2e50317be2f_0_0"/>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500"/>
              <a:buNone/>
            </a:pPr>
            <a:r>
              <a:t/>
            </a:r>
            <a:endParaRPr/>
          </a:p>
        </p:txBody>
      </p:sp>
      <p:sp>
        <p:nvSpPr>
          <p:cNvPr id="80" name="Google Shape;80;g2e50317be2f_0_0"/>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500"/>
              <a:buFont typeface="Arial"/>
              <a:buNone/>
            </a:pPr>
            <a:fld id="{00000000-1234-1234-1234-123412341234}" type="slidenum">
              <a:rPr lang="es"/>
              <a:t>‹#›</a:t>
            </a:fld>
            <a:endParaRPr/>
          </a:p>
        </p:txBody>
      </p:sp>
      <p:sp>
        <p:nvSpPr>
          <p:cNvPr id="81" name="Google Shape;81;g2e50317be2f_0_0"/>
          <p:cNvSpPr txBox="1"/>
          <p:nvPr>
            <p:ph idx="2" type="title"/>
          </p:nvPr>
        </p:nvSpPr>
        <p:spPr>
          <a:xfrm>
            <a:off x="5162400" y="1852500"/>
            <a:ext cx="3669900" cy="14430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s"/>
              <a:t>Contenido del curso</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g35f744b3da3_0_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Flujo de trabajo</a:t>
            </a:r>
            <a:endParaRPr/>
          </a:p>
        </p:txBody>
      </p:sp>
      <p:sp>
        <p:nvSpPr>
          <p:cNvPr id="231" name="Google Shape;231;g35f744b3da3_0_35"/>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32" name="Google Shape;232;g35f744b3da3_0_35"/>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pic>
        <p:nvPicPr>
          <p:cNvPr id="233" name="Google Shape;233;g35f744b3da3_0_35"/>
          <p:cNvPicPr preferRelativeResize="0"/>
          <p:nvPr/>
        </p:nvPicPr>
        <p:blipFill>
          <a:blip r:embed="rId3">
            <a:alphaModFix/>
          </a:blip>
          <a:stretch>
            <a:fillRect/>
          </a:stretch>
        </p:blipFill>
        <p:spPr>
          <a:xfrm>
            <a:off x="2380575" y="1017725"/>
            <a:ext cx="4382851" cy="35536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35c69bccdac_0_42"/>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3.3</a:t>
            </a:r>
            <a:endParaRPr/>
          </a:p>
        </p:txBody>
      </p:sp>
      <p:sp>
        <p:nvSpPr>
          <p:cNvPr id="239" name="Google Shape;239;g35c69bccdac_0_42"/>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40" name="Google Shape;240;g35c69bccdac_0_42"/>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1" name="Google Shape;241;g35c69bccdac_0_42"/>
          <p:cNvSpPr txBox="1"/>
          <p:nvPr>
            <p:ph idx="2" type="title"/>
          </p:nvPr>
        </p:nvSpPr>
        <p:spPr>
          <a:xfrm>
            <a:off x="4617300" y="1771650"/>
            <a:ext cx="4526700" cy="1604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Entrenamiento del modelo</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g35f5ac6e732_0_32"/>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3.3</a:t>
            </a:r>
            <a:endParaRPr/>
          </a:p>
        </p:txBody>
      </p:sp>
      <p:sp>
        <p:nvSpPr>
          <p:cNvPr id="247" name="Google Shape;247;g35f5ac6e732_0_32"/>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48" name="Google Shape;248;g35f5ac6e732_0_32"/>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49" name="Google Shape;249;g35f5ac6e732_0_32"/>
          <p:cNvSpPr txBox="1"/>
          <p:nvPr>
            <p:ph idx="2" type="title"/>
          </p:nvPr>
        </p:nvSpPr>
        <p:spPr>
          <a:xfrm>
            <a:off x="4617300" y="1771650"/>
            <a:ext cx="4526700" cy="1604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Entrenamiento del modelo</a:t>
            </a:r>
            <a:endParaRPr/>
          </a:p>
          <a:p>
            <a:pPr indent="0" lvl="0" marL="0" rtl="0" algn="ctr">
              <a:spcBef>
                <a:spcPts val="0"/>
              </a:spcBef>
              <a:spcAft>
                <a:spcPts val="0"/>
              </a:spcAft>
              <a:buNone/>
            </a:pPr>
            <a:r>
              <a:rPr lang="es">
                <a:solidFill>
                  <a:srgbClr val="FF0000"/>
                </a:solidFill>
              </a:rPr>
              <a:t>(siguiente sesión)</a:t>
            </a:r>
            <a:endParaRPr>
              <a:solidFill>
                <a:srgbClr val="FF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g35f744b3da3_0_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Flujo de trabajo</a:t>
            </a:r>
            <a:endParaRPr/>
          </a:p>
        </p:txBody>
      </p:sp>
      <p:sp>
        <p:nvSpPr>
          <p:cNvPr id="255" name="Google Shape;255;g35f744b3da3_0_42"/>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56" name="Google Shape;256;g35f744b3da3_0_42"/>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Flujo de trabajo</a:t>
            </a:r>
            <a:endParaRPr/>
          </a:p>
        </p:txBody>
      </p:sp>
      <p:pic>
        <p:nvPicPr>
          <p:cNvPr id="257" name="Google Shape;257;g35f744b3da3_0_42"/>
          <p:cNvPicPr preferRelativeResize="0"/>
          <p:nvPr/>
        </p:nvPicPr>
        <p:blipFill>
          <a:blip r:embed="rId3">
            <a:alphaModFix/>
          </a:blip>
          <a:stretch>
            <a:fillRect/>
          </a:stretch>
        </p:blipFill>
        <p:spPr>
          <a:xfrm>
            <a:off x="2380575" y="1017725"/>
            <a:ext cx="4382851" cy="355367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g35f5ac6e732_0_25"/>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3.4</a:t>
            </a:r>
            <a:endParaRPr/>
          </a:p>
        </p:txBody>
      </p:sp>
      <p:sp>
        <p:nvSpPr>
          <p:cNvPr id="263" name="Google Shape;263;g35f5ac6e732_0_25"/>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64" name="Google Shape;264;g35f5ac6e732_0_25"/>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265" name="Google Shape;265;g35f5ac6e732_0_25"/>
          <p:cNvSpPr txBox="1"/>
          <p:nvPr>
            <p:ph idx="2" type="title"/>
          </p:nvPr>
        </p:nvSpPr>
        <p:spPr>
          <a:xfrm>
            <a:off x="4566200" y="1665525"/>
            <a:ext cx="4526700" cy="20412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Métricas de evaluación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g35f5ac6e732_0_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Para qué sirven</a:t>
            </a:r>
            <a:endParaRPr/>
          </a:p>
        </p:txBody>
      </p:sp>
      <p:sp>
        <p:nvSpPr>
          <p:cNvPr id="271" name="Google Shape;271;g35f5ac6e732_0_39"/>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72" name="Google Shape;272;g35f5ac6e732_0_39"/>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Métricas de evaluación</a:t>
            </a:r>
            <a:endParaRPr/>
          </a:p>
        </p:txBody>
      </p:sp>
      <p:pic>
        <p:nvPicPr>
          <p:cNvPr id="273" name="Google Shape;273;g35f5ac6e732_0_39"/>
          <p:cNvPicPr preferRelativeResize="0"/>
          <p:nvPr/>
        </p:nvPicPr>
        <p:blipFill>
          <a:blip r:embed="rId3">
            <a:alphaModFix/>
          </a:blip>
          <a:stretch>
            <a:fillRect/>
          </a:stretch>
        </p:blipFill>
        <p:spPr>
          <a:xfrm>
            <a:off x="1799838" y="1234700"/>
            <a:ext cx="5544324" cy="31186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g35ff2341370_2_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Dos tipos de métricas</a:t>
            </a:r>
            <a:endParaRPr/>
          </a:p>
        </p:txBody>
      </p:sp>
      <p:sp>
        <p:nvSpPr>
          <p:cNvPr id="279" name="Google Shape;279;g35ff2341370_2_15"/>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80" name="Google Shape;280;g35ff2341370_2_15"/>
          <p:cNvSpPr txBox="1"/>
          <p:nvPr>
            <p:ph idx="3"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Métricas de evaluación</a:t>
            </a:r>
            <a:endParaRPr/>
          </a:p>
        </p:txBody>
      </p:sp>
      <p:cxnSp>
        <p:nvCxnSpPr>
          <p:cNvPr id="281" name="Google Shape;281;g35ff2341370_2_15"/>
          <p:cNvCxnSpPr/>
          <p:nvPr/>
        </p:nvCxnSpPr>
        <p:spPr>
          <a:xfrm flipH="1" rot="10800000">
            <a:off x="656100" y="2418113"/>
            <a:ext cx="7831800" cy="28800"/>
          </a:xfrm>
          <a:prstGeom prst="straightConnector1">
            <a:avLst/>
          </a:prstGeom>
          <a:noFill/>
          <a:ln cap="flat" cmpd="sng" w="28575">
            <a:solidFill>
              <a:srgbClr val="23333C"/>
            </a:solidFill>
            <a:prstDash val="solid"/>
            <a:round/>
            <a:headEnd len="med" w="med" type="none"/>
            <a:tailEnd len="med" w="med" type="none"/>
          </a:ln>
        </p:spPr>
      </p:cxnSp>
      <p:sp>
        <p:nvSpPr>
          <p:cNvPr id="282" name="Google Shape;282;g35ff2341370_2_15"/>
          <p:cNvSpPr txBox="1"/>
          <p:nvPr/>
        </p:nvSpPr>
        <p:spPr>
          <a:xfrm>
            <a:off x="656100" y="1666825"/>
            <a:ext cx="1480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100">
                <a:solidFill>
                  <a:srgbClr val="23333C"/>
                </a:solidFill>
              </a:rPr>
              <a:t>Absolutas</a:t>
            </a:r>
            <a:endParaRPr b="1" sz="2100">
              <a:solidFill>
                <a:srgbClr val="23333C"/>
              </a:solidFill>
            </a:endParaRPr>
          </a:p>
        </p:txBody>
      </p:sp>
      <p:sp>
        <p:nvSpPr>
          <p:cNvPr id="283" name="Google Shape;283;g35ff2341370_2_15"/>
          <p:cNvSpPr txBox="1"/>
          <p:nvPr/>
        </p:nvSpPr>
        <p:spPr>
          <a:xfrm rot="-697">
            <a:off x="656100" y="2878479"/>
            <a:ext cx="14805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sz="2100">
                <a:solidFill>
                  <a:srgbClr val="23333C"/>
                </a:solidFill>
              </a:rPr>
              <a:t>Relativas</a:t>
            </a:r>
            <a:endParaRPr b="1" sz="2100">
              <a:solidFill>
                <a:srgbClr val="23333C"/>
              </a:solidFill>
            </a:endParaRPr>
          </a:p>
        </p:txBody>
      </p:sp>
      <p:cxnSp>
        <p:nvCxnSpPr>
          <p:cNvPr id="284" name="Google Shape;284;g35ff2341370_2_15"/>
          <p:cNvCxnSpPr/>
          <p:nvPr/>
        </p:nvCxnSpPr>
        <p:spPr>
          <a:xfrm flipH="1">
            <a:off x="2234700" y="1246700"/>
            <a:ext cx="2100" cy="2430900"/>
          </a:xfrm>
          <a:prstGeom prst="straightConnector1">
            <a:avLst/>
          </a:prstGeom>
          <a:noFill/>
          <a:ln cap="flat" cmpd="sng" w="28575">
            <a:solidFill>
              <a:srgbClr val="23333C"/>
            </a:solidFill>
            <a:prstDash val="solid"/>
            <a:round/>
            <a:headEnd len="med" w="med" type="none"/>
            <a:tailEnd len="med" w="med" type="none"/>
          </a:ln>
        </p:spPr>
      </p:cxnSp>
      <p:sp>
        <p:nvSpPr>
          <p:cNvPr id="285" name="Google Shape;285;g35ff2341370_2_15"/>
          <p:cNvSpPr txBox="1"/>
          <p:nvPr/>
        </p:nvSpPr>
        <p:spPr>
          <a:xfrm>
            <a:off x="2374725" y="1246700"/>
            <a:ext cx="61131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800">
                <a:solidFill>
                  <a:schemeClr val="accent2"/>
                </a:solidFill>
              </a:rPr>
              <a:t>Poseen unidades</a:t>
            </a:r>
            <a:endParaRPr sz="1800">
              <a:solidFill>
                <a:schemeClr val="accent2"/>
              </a:solidFill>
            </a:endParaRPr>
          </a:p>
        </p:txBody>
      </p:sp>
      <p:sp>
        <p:nvSpPr>
          <p:cNvPr id="286" name="Google Shape;286;g35ff2341370_2_15"/>
          <p:cNvSpPr txBox="1"/>
          <p:nvPr/>
        </p:nvSpPr>
        <p:spPr>
          <a:xfrm>
            <a:off x="2212800" y="2713425"/>
            <a:ext cx="64827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800">
                <a:solidFill>
                  <a:schemeClr val="accent2"/>
                </a:solidFill>
              </a:rPr>
              <a:t>Medidas porcentuales</a:t>
            </a:r>
            <a:endParaRPr sz="1800">
              <a:solidFill>
                <a:schemeClr val="accent2"/>
              </a:solidFill>
            </a:endParaRPr>
          </a:p>
        </p:txBody>
      </p:sp>
      <p:sp>
        <p:nvSpPr>
          <p:cNvPr id="287" name="Google Shape;287;g35ff2341370_2_15"/>
          <p:cNvSpPr txBox="1"/>
          <p:nvPr/>
        </p:nvSpPr>
        <p:spPr>
          <a:xfrm>
            <a:off x="2313000" y="1689925"/>
            <a:ext cx="6573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800">
                <a:solidFill>
                  <a:schemeClr val="accent2"/>
                </a:solidFill>
              </a:rPr>
              <a:t>Ejemplos: Tiempos, MSE, RMSE…</a:t>
            </a:r>
            <a:endParaRPr sz="1800">
              <a:solidFill>
                <a:schemeClr val="accent2"/>
              </a:solidFill>
            </a:endParaRPr>
          </a:p>
        </p:txBody>
      </p:sp>
      <p:sp>
        <p:nvSpPr>
          <p:cNvPr id="288" name="Google Shape;288;g35ff2341370_2_15"/>
          <p:cNvSpPr txBox="1"/>
          <p:nvPr/>
        </p:nvSpPr>
        <p:spPr>
          <a:xfrm>
            <a:off x="2217000" y="3123300"/>
            <a:ext cx="67653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sz="1800">
                <a:solidFill>
                  <a:schemeClr val="accent2"/>
                </a:solidFill>
              </a:rPr>
              <a:t>Ejemplos: MAPE, SMAPE, WAPE…</a:t>
            </a:r>
            <a:endParaRPr sz="1800">
              <a:solidFill>
                <a:schemeClr val="accent2"/>
              </a:solidFill>
            </a:endParaRPr>
          </a:p>
        </p:txBody>
      </p:sp>
      <p:sp>
        <p:nvSpPr>
          <p:cNvPr id="289" name="Google Shape;289;g35ff2341370_2_15"/>
          <p:cNvSpPr/>
          <p:nvPr/>
        </p:nvSpPr>
        <p:spPr>
          <a:xfrm>
            <a:off x="754100" y="3890075"/>
            <a:ext cx="7941300" cy="800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s" sz="1800"/>
              <a:t>¿Beneficios y desventajas?</a:t>
            </a:r>
            <a:endParaRPr sz="1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g35f744b3da3_0_4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Métricas para clasificación</a:t>
            </a:r>
            <a:endParaRPr/>
          </a:p>
        </p:txBody>
      </p:sp>
      <p:sp>
        <p:nvSpPr>
          <p:cNvPr id="295" name="Google Shape;295;g35f744b3da3_0_49"/>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296" name="Google Shape;296;g35f744b3da3_0_49"/>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Métricas de evaluación</a:t>
            </a:r>
            <a:endParaRPr/>
          </a:p>
        </p:txBody>
      </p:sp>
      <p:pic>
        <p:nvPicPr>
          <p:cNvPr id="297" name="Google Shape;297;g35f744b3da3_0_49"/>
          <p:cNvPicPr preferRelativeResize="0"/>
          <p:nvPr/>
        </p:nvPicPr>
        <p:blipFill>
          <a:blip r:embed="rId3">
            <a:alphaModFix/>
          </a:blip>
          <a:stretch>
            <a:fillRect/>
          </a:stretch>
        </p:blipFill>
        <p:spPr>
          <a:xfrm>
            <a:off x="4323100" y="1466738"/>
            <a:ext cx="3960501" cy="2210024"/>
          </a:xfrm>
          <a:prstGeom prst="rect">
            <a:avLst/>
          </a:prstGeom>
          <a:noFill/>
          <a:ln>
            <a:noFill/>
          </a:ln>
        </p:spPr>
      </p:pic>
      <p:sp>
        <p:nvSpPr>
          <p:cNvPr id="298" name="Google Shape;298;g35f744b3da3_0_49"/>
          <p:cNvSpPr txBox="1"/>
          <p:nvPr/>
        </p:nvSpPr>
        <p:spPr>
          <a:xfrm>
            <a:off x="311700" y="1260150"/>
            <a:ext cx="3880200" cy="262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s" sz="1800">
                <a:solidFill>
                  <a:schemeClr val="dk1"/>
                </a:solidFill>
              </a:rPr>
              <a:t>Accuracy</a:t>
            </a:r>
            <a:r>
              <a:rPr lang="es" sz="1800">
                <a:solidFill>
                  <a:schemeClr val="dk1"/>
                </a:solidFill>
              </a:rPr>
              <a:t> = (TP + TN) / Total</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s" sz="1800">
                <a:solidFill>
                  <a:schemeClr val="dk1"/>
                </a:solidFill>
              </a:rPr>
              <a:t>Precision</a:t>
            </a:r>
            <a:r>
              <a:rPr lang="es" sz="1800">
                <a:solidFill>
                  <a:schemeClr val="dk1"/>
                </a:solidFill>
              </a:rPr>
              <a:t> = TP / (TP + FP)</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s" sz="1800">
                <a:solidFill>
                  <a:schemeClr val="dk1"/>
                </a:solidFill>
              </a:rPr>
              <a:t>Recall </a:t>
            </a:r>
            <a:r>
              <a:rPr lang="es" sz="1800">
                <a:solidFill>
                  <a:schemeClr val="dk1"/>
                </a:solidFill>
              </a:rPr>
              <a:t>= TP / (TP + FN)</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s" sz="1800">
                <a:solidFill>
                  <a:schemeClr val="dk1"/>
                </a:solidFill>
              </a:rPr>
              <a:t>F1</a:t>
            </a:r>
            <a:r>
              <a:rPr lang="es" sz="1800">
                <a:solidFill>
                  <a:schemeClr val="dk1"/>
                </a:solidFill>
              </a:rPr>
              <a:t> = 2 * (P * R) / (P + R)</a:t>
            </a:r>
            <a:endParaRPr sz="1800">
              <a:solidFill>
                <a:schemeClr val="dk1"/>
              </a:solidFill>
            </a:endParaRPr>
          </a:p>
          <a:p>
            <a:pPr indent="0" lvl="0" marL="0" rtl="0" algn="l">
              <a:spcBef>
                <a:spcPts val="0"/>
              </a:spcBef>
              <a:spcAft>
                <a:spcPts val="0"/>
              </a:spcAft>
              <a:buNone/>
            </a:pPr>
            <a:r>
              <a:t/>
            </a:r>
            <a:endParaRPr sz="1800">
              <a:solidFill>
                <a:schemeClr val="dk1"/>
              </a:solidFill>
            </a:endParaRPr>
          </a:p>
          <a:p>
            <a:pPr indent="0" lvl="0" marL="0" rtl="0" algn="l">
              <a:spcBef>
                <a:spcPts val="0"/>
              </a:spcBef>
              <a:spcAft>
                <a:spcPts val="0"/>
              </a:spcAft>
              <a:buNone/>
            </a:pPr>
            <a:r>
              <a:rPr b="1" lang="es" sz="1800">
                <a:solidFill>
                  <a:schemeClr val="dk1"/>
                </a:solidFill>
              </a:rPr>
              <a:t>AUC-ROC</a:t>
            </a:r>
            <a:endParaRPr b="1" sz="1800">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g35f744b3da3_0_6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Métricas para regresión</a:t>
            </a:r>
            <a:endParaRPr/>
          </a:p>
        </p:txBody>
      </p:sp>
      <p:sp>
        <p:nvSpPr>
          <p:cNvPr id="304" name="Google Shape;304;g35f744b3da3_0_68"/>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305" name="Google Shape;305;g35f744b3da3_0_68"/>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Métricas de evaluación</a:t>
            </a:r>
            <a:endParaRPr/>
          </a:p>
        </p:txBody>
      </p:sp>
      <p:pic>
        <p:nvPicPr>
          <p:cNvPr id="306" name="Google Shape;306;g35f744b3da3_0_68"/>
          <p:cNvPicPr preferRelativeResize="0"/>
          <p:nvPr/>
        </p:nvPicPr>
        <p:blipFill>
          <a:blip r:embed="rId3">
            <a:alphaModFix/>
          </a:blip>
          <a:stretch>
            <a:fillRect/>
          </a:stretch>
        </p:blipFill>
        <p:spPr>
          <a:xfrm>
            <a:off x="1942525" y="1086775"/>
            <a:ext cx="5258925" cy="3107150"/>
          </a:xfrm>
          <a:prstGeom prst="rect">
            <a:avLst/>
          </a:prstGeom>
          <a:noFill/>
          <a:ln>
            <a:noFill/>
          </a:ln>
        </p:spPr>
      </p:pic>
      <p:sp>
        <p:nvSpPr>
          <p:cNvPr id="307" name="Google Shape;307;g35f744b3da3_0_68"/>
          <p:cNvSpPr txBox="1"/>
          <p:nvPr/>
        </p:nvSpPr>
        <p:spPr>
          <a:xfrm>
            <a:off x="852275" y="4052000"/>
            <a:ext cx="80142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a:solidFill>
                  <a:srgbClr val="CCCCCC"/>
                </a:solidFill>
              </a:rPr>
              <a:t>https://farshadabdulazeez.medium.com/essential-regression-evaluation-metrics-mse-rmse-mae-r%C2%B2-and-adjusted-r%C2%B2-0600daa1c03a</a:t>
            </a:r>
            <a:endParaRPr sz="1800">
              <a:solidFill>
                <a:srgbClr val="CCCCCC"/>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g35f744b3da3_0_5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No son lo mismo que la función de pérdida</a:t>
            </a:r>
            <a:endParaRPr/>
          </a:p>
        </p:txBody>
      </p:sp>
      <p:sp>
        <p:nvSpPr>
          <p:cNvPr id="313" name="Google Shape;313;g35f744b3da3_0_57"/>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314" name="Google Shape;314;g35f744b3da3_0_57"/>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Métricas de evaluación</a:t>
            </a:r>
            <a:endParaRPr/>
          </a:p>
        </p:txBody>
      </p:sp>
      <p:sp>
        <p:nvSpPr>
          <p:cNvPr id="315" name="Google Shape;315;g35f744b3da3_0_57"/>
          <p:cNvSpPr txBox="1"/>
          <p:nvPr/>
        </p:nvSpPr>
        <p:spPr>
          <a:xfrm>
            <a:off x="1327350" y="2340900"/>
            <a:ext cx="6489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800" u="sng">
                <a:solidFill>
                  <a:schemeClr val="hlink"/>
                </a:solidFill>
                <a:hlinkClick r:id="rId3"/>
              </a:rPr>
              <a:t>https://docs.pytorch.org/docs/stable/nn.html#loss-functions</a:t>
            </a:r>
            <a:r>
              <a:rPr lang="es" sz="1800">
                <a:solidFill>
                  <a:schemeClr val="dk2"/>
                </a:solidFill>
              </a:rPr>
              <a:t> </a:t>
            </a:r>
            <a:endParaRPr sz="1800">
              <a:solidFill>
                <a:schemeClr val="dk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g35cf8f8953a_1_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
              <a:t>Contenido del curso</a:t>
            </a:r>
            <a:endParaRPr/>
          </a:p>
        </p:txBody>
      </p:sp>
      <p:sp>
        <p:nvSpPr>
          <p:cNvPr id="87" name="Google Shape;87;g35cf8f8953a_1_0"/>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500"/>
              <a:buFont typeface="Arial"/>
              <a:buNone/>
            </a:pPr>
            <a:fld id="{00000000-1234-1234-1234-123412341234}" type="slidenum">
              <a:rPr lang="es"/>
              <a:t>‹#›</a:t>
            </a:fld>
            <a:endParaRPr/>
          </a:p>
        </p:txBody>
      </p:sp>
      <p:sp>
        <p:nvSpPr>
          <p:cNvPr id="88" name="Google Shape;88;g35cf8f8953a_1_0"/>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500"/>
              <a:buNone/>
            </a:pPr>
            <a:r>
              <a:t/>
            </a:r>
            <a:endParaRPr/>
          </a:p>
        </p:txBody>
      </p:sp>
      <p:sp>
        <p:nvSpPr>
          <p:cNvPr id="89" name="Google Shape;89;g35cf8f8953a_1_0"/>
          <p:cNvSpPr txBox="1"/>
          <p:nvPr/>
        </p:nvSpPr>
        <p:spPr>
          <a:xfrm>
            <a:off x="433500" y="1133425"/>
            <a:ext cx="8398800" cy="35229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1" i="0" lang="es" sz="1800" u="none" cap="none" strike="noStrike">
                <a:solidFill>
                  <a:schemeClr val="dk1"/>
                </a:solidFill>
                <a:latin typeface="Arial"/>
                <a:ea typeface="Arial"/>
                <a:cs typeface="Arial"/>
                <a:sym typeface="Arial"/>
              </a:rPr>
              <a:t>Día 1: </a:t>
            </a:r>
            <a:r>
              <a:rPr b="0" i="0" lang="es" sz="1800" u="none" cap="none" strike="noStrike">
                <a:solidFill>
                  <a:schemeClr val="dk1"/>
                </a:solidFill>
                <a:latin typeface="Arial"/>
                <a:ea typeface="Arial"/>
                <a:cs typeface="Arial"/>
                <a:sym typeface="Arial"/>
              </a:rPr>
              <a:t>Introducción a la Inteligencia Artificial y Aprendizaje Profundo. Neurona artificial</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s" sz="1800" u="none" cap="none" strike="noStrike">
                <a:solidFill>
                  <a:schemeClr val="dk1"/>
                </a:solidFill>
                <a:latin typeface="Arial"/>
                <a:ea typeface="Arial"/>
                <a:cs typeface="Arial"/>
                <a:sym typeface="Arial"/>
              </a:rPr>
              <a:t>Día 2:</a:t>
            </a:r>
            <a:r>
              <a:rPr b="0" i="0" lang="es" sz="1800" u="none" cap="none" strike="noStrike">
                <a:solidFill>
                  <a:schemeClr val="dk1"/>
                </a:solidFill>
                <a:latin typeface="Arial"/>
                <a:ea typeface="Arial"/>
                <a:cs typeface="Arial"/>
                <a:sym typeface="Arial"/>
              </a:rPr>
              <a:t> Redes neuronales. Clasificación con redes neuronales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s" sz="1800" u="none" cap="none" strike="noStrike">
                <a:solidFill>
                  <a:schemeClr val="dk1"/>
                </a:solidFill>
                <a:latin typeface="Arial"/>
                <a:ea typeface="Arial"/>
                <a:cs typeface="Arial"/>
                <a:sym typeface="Arial"/>
              </a:rPr>
              <a:t>Día 3:</a:t>
            </a:r>
            <a:r>
              <a:rPr b="0" i="0" lang="es" sz="1800" u="none" cap="none" strike="noStrike">
                <a:solidFill>
                  <a:schemeClr val="dk1"/>
                </a:solidFill>
                <a:latin typeface="Arial"/>
                <a:ea typeface="Arial"/>
                <a:cs typeface="Arial"/>
                <a:sym typeface="Arial"/>
              </a:rPr>
              <a:t> Procesamiento de imágenes y secuencias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1" i="0" lang="es" sz="1800" u="none" cap="none" strike="noStrike">
                <a:solidFill>
                  <a:schemeClr val="dk1"/>
                </a:solidFill>
                <a:latin typeface="Arial"/>
                <a:ea typeface="Arial"/>
                <a:cs typeface="Arial"/>
                <a:sym typeface="Arial"/>
              </a:rPr>
              <a:t>Día 4:</a:t>
            </a:r>
            <a:r>
              <a:rPr b="0" i="0" lang="es" sz="1800" u="none" cap="none" strike="noStrike">
                <a:solidFill>
                  <a:schemeClr val="dk1"/>
                </a:solidFill>
                <a:latin typeface="Arial"/>
                <a:ea typeface="Arial"/>
                <a:cs typeface="Arial"/>
                <a:sym typeface="Arial"/>
              </a:rPr>
              <a:t> Arquitecturas avanzadas: Autoencoders y Transformers</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2"/>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chemeClr val="dk1"/>
                </a:solidFill>
                <a:latin typeface="Arial"/>
                <a:ea typeface="Arial"/>
                <a:cs typeface="Arial"/>
                <a:sym typeface="Arial"/>
              </a:rPr>
              <a:t>Todo esto…</a:t>
            </a:r>
            <a:r>
              <a:rPr b="0" i="0" lang="es" sz="1800" u="none" cap="none" strike="noStrike">
                <a:solidFill>
                  <a:schemeClr val="dk2"/>
                </a:solidFill>
                <a:latin typeface="Arial"/>
                <a:ea typeface="Arial"/>
                <a:cs typeface="Arial"/>
                <a:sym typeface="Arial"/>
              </a:rPr>
              <a:t> </a:t>
            </a:r>
            <a:r>
              <a:rPr b="0" i="0" lang="es" sz="1800" u="none" cap="none" strike="noStrike">
                <a:solidFill>
                  <a:schemeClr val="accent5"/>
                </a:solidFill>
                <a:latin typeface="Arial"/>
                <a:ea typeface="Arial"/>
                <a:cs typeface="Arial"/>
                <a:sym typeface="Arial"/>
              </a:rPr>
              <a:t>¿para qué sirve?</a:t>
            </a:r>
            <a:endParaRPr b="0" i="0" sz="1800" u="none" cap="none" strike="noStrike">
              <a:solidFill>
                <a:schemeClr val="accent5"/>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g35f744b3da3_0_15"/>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4</a:t>
            </a:r>
            <a:endParaRPr/>
          </a:p>
        </p:txBody>
      </p:sp>
      <p:sp>
        <p:nvSpPr>
          <p:cNvPr id="321" name="Google Shape;321;g35f744b3da3_0_15"/>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322" name="Google Shape;322;g35f744b3da3_0_15"/>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323" name="Google Shape;323;g35f744b3da3_0_15"/>
          <p:cNvSpPr txBox="1"/>
          <p:nvPr>
            <p:ph idx="2" type="title"/>
          </p:nvPr>
        </p:nvSpPr>
        <p:spPr>
          <a:xfrm>
            <a:off x="4617300" y="2114100"/>
            <a:ext cx="4526700" cy="9198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Deep Learning</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g35f744b3da3_0_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Pero entonces el Deep Learning…</a:t>
            </a:r>
            <a:endParaRPr/>
          </a:p>
        </p:txBody>
      </p:sp>
      <p:sp>
        <p:nvSpPr>
          <p:cNvPr id="329" name="Google Shape;329;g35f744b3da3_0_7"/>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330" name="Google Shape;330;g35f744b3da3_0_7"/>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Deep Learning</a:t>
            </a:r>
            <a:endParaRPr/>
          </a:p>
        </p:txBody>
      </p:sp>
      <p:pic>
        <p:nvPicPr>
          <p:cNvPr id="331" name="Google Shape;331;g35f744b3da3_0_7"/>
          <p:cNvPicPr preferRelativeResize="0"/>
          <p:nvPr/>
        </p:nvPicPr>
        <p:blipFill>
          <a:blip r:embed="rId3">
            <a:alphaModFix/>
          </a:blip>
          <a:stretch>
            <a:fillRect/>
          </a:stretch>
        </p:blipFill>
        <p:spPr>
          <a:xfrm>
            <a:off x="2980825" y="1086775"/>
            <a:ext cx="3182350" cy="3316601"/>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g35f744b3da3_0_22"/>
          <p:cNvSpPr txBox="1"/>
          <p:nvPr>
            <p:ph type="title"/>
          </p:nvPr>
        </p:nvSpPr>
        <p:spPr>
          <a:xfrm>
            <a:off x="311700" y="2287650"/>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Vamos a programar una neurona!</a:t>
            </a:r>
            <a:endParaRPr/>
          </a:p>
        </p:txBody>
      </p:sp>
      <p:sp>
        <p:nvSpPr>
          <p:cNvPr id="337" name="Google Shape;337;g35f744b3da3_0_22"/>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338" name="Google Shape;338;g35f744b3da3_0_22"/>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35cf8f8953a_1_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s"/>
              <a:t>Contenido del curso</a:t>
            </a:r>
            <a:endParaRPr/>
          </a:p>
        </p:txBody>
      </p:sp>
      <p:sp>
        <p:nvSpPr>
          <p:cNvPr id="95" name="Google Shape;95;g35cf8f8953a_1_10"/>
          <p:cNvSpPr txBox="1"/>
          <p:nvPr>
            <p:ph idx="12" type="sldNum"/>
          </p:nvPr>
        </p:nvSpPr>
        <p:spPr>
          <a:xfrm>
            <a:off x="8283608" y="47720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Clr>
                <a:srgbClr val="000000"/>
              </a:buClr>
              <a:buSzPts val="1500"/>
              <a:buFont typeface="Arial"/>
              <a:buNone/>
            </a:pPr>
            <a:fld id="{00000000-1234-1234-1234-123412341234}" type="slidenum">
              <a:rPr lang="es"/>
              <a:t>‹#›</a:t>
            </a:fld>
            <a:endParaRPr/>
          </a:p>
        </p:txBody>
      </p:sp>
      <p:sp>
        <p:nvSpPr>
          <p:cNvPr id="96" name="Google Shape;96;g35cf8f8953a_1_10"/>
          <p:cNvSpPr txBox="1"/>
          <p:nvPr>
            <p:ph idx="1" type="subTitle"/>
          </p:nvPr>
        </p:nvSpPr>
        <p:spPr>
          <a:xfrm>
            <a:off x="311700" y="-39525"/>
            <a:ext cx="7379700" cy="415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500"/>
              <a:buNone/>
            </a:pPr>
            <a:r>
              <a:t/>
            </a:r>
            <a:endParaRPr/>
          </a:p>
        </p:txBody>
      </p:sp>
      <p:sp>
        <p:nvSpPr>
          <p:cNvPr id="97" name="Google Shape;97;g35cf8f8953a_1_10"/>
          <p:cNvSpPr txBox="1"/>
          <p:nvPr/>
        </p:nvSpPr>
        <p:spPr>
          <a:xfrm>
            <a:off x="418575" y="1062500"/>
            <a:ext cx="7865100" cy="32277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1800"/>
              <a:buFont typeface="Arial"/>
              <a:buNone/>
            </a:pPr>
            <a:r>
              <a:rPr b="0" i="0" lang="es" sz="1800" u="none" cap="none" strike="noStrike">
                <a:solidFill>
                  <a:schemeClr val="dk1"/>
                </a:solidFill>
                <a:latin typeface="Arial"/>
                <a:ea typeface="Arial"/>
                <a:cs typeface="Arial"/>
                <a:sym typeface="Arial"/>
              </a:rPr>
              <a:t>Para cada día habrá una parte teórica, con diapositivas, y una parte práctica.</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800"/>
              <a:buFont typeface="Arial"/>
              <a:buNone/>
            </a:pPr>
            <a:r>
              <a:rPr lang="es" sz="1800">
                <a:solidFill>
                  <a:schemeClr val="dk1"/>
                </a:solidFill>
              </a:rPr>
              <a:t>Las prácticas se harán en Python (cuadernos Jupyter con Google Colab)</a:t>
            </a:r>
            <a:endParaRPr b="0" i="0" sz="1800" u="none" cap="none" strike="noStrike">
              <a:solidFill>
                <a:schemeClr val="dk1"/>
              </a:solidFill>
              <a:latin typeface="Arial"/>
              <a:ea typeface="Arial"/>
              <a:cs typeface="Arial"/>
              <a:sym typeface="Arial"/>
            </a:endParaRPr>
          </a:p>
        </p:txBody>
      </p:sp>
      <p:pic>
        <p:nvPicPr>
          <p:cNvPr id="98" name="Google Shape;98;g35cf8f8953a_1_10"/>
          <p:cNvPicPr preferRelativeResize="0"/>
          <p:nvPr/>
        </p:nvPicPr>
        <p:blipFill>
          <a:blip r:embed="rId3">
            <a:alphaModFix/>
          </a:blip>
          <a:stretch>
            <a:fillRect/>
          </a:stretch>
        </p:blipFill>
        <p:spPr>
          <a:xfrm>
            <a:off x="1934751" y="2549325"/>
            <a:ext cx="1567224" cy="1816674"/>
          </a:xfrm>
          <a:prstGeom prst="rect">
            <a:avLst/>
          </a:prstGeom>
          <a:noFill/>
          <a:ln>
            <a:noFill/>
          </a:ln>
        </p:spPr>
      </p:pic>
      <p:pic>
        <p:nvPicPr>
          <p:cNvPr id="99" name="Google Shape;99;g35cf8f8953a_1_10"/>
          <p:cNvPicPr preferRelativeResize="0"/>
          <p:nvPr/>
        </p:nvPicPr>
        <p:blipFill>
          <a:blip r:embed="rId4">
            <a:alphaModFix/>
          </a:blip>
          <a:stretch>
            <a:fillRect/>
          </a:stretch>
        </p:blipFill>
        <p:spPr>
          <a:xfrm>
            <a:off x="5063600" y="2433400"/>
            <a:ext cx="2048525" cy="20485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g35c69bccdac_0_2"/>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2</a:t>
            </a:r>
            <a:endParaRPr/>
          </a:p>
        </p:txBody>
      </p:sp>
      <p:sp>
        <p:nvSpPr>
          <p:cNvPr id="105" name="Google Shape;105;g35c69bccdac_0_2"/>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06" name="Google Shape;106;g35c69bccdac_0_2"/>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07" name="Google Shape;107;g35c69bccdac_0_2"/>
          <p:cNvSpPr txBox="1"/>
          <p:nvPr>
            <p:ph idx="2" type="title"/>
          </p:nvPr>
        </p:nvSpPr>
        <p:spPr>
          <a:xfrm>
            <a:off x="5038000" y="2153100"/>
            <a:ext cx="3576600" cy="8418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Fundamentos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35f5ac6e732_0_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Definición: Inteligencia Artificial</a:t>
            </a:r>
            <a:endParaRPr/>
          </a:p>
        </p:txBody>
      </p:sp>
      <p:sp>
        <p:nvSpPr>
          <p:cNvPr id="113" name="Google Shape;113;g35f5ac6e732_0_0"/>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14" name="Google Shape;114;g35f5ac6e732_0_0"/>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Fundamentos</a:t>
            </a:r>
            <a:endParaRPr/>
          </a:p>
        </p:txBody>
      </p:sp>
      <p:sp>
        <p:nvSpPr>
          <p:cNvPr id="115" name="Google Shape;115;g35f5ac6e732_0_0"/>
          <p:cNvSpPr txBox="1"/>
          <p:nvPr/>
        </p:nvSpPr>
        <p:spPr>
          <a:xfrm>
            <a:off x="505050" y="1294500"/>
            <a:ext cx="8133900" cy="255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 sz="1800">
                <a:solidFill>
                  <a:schemeClr val="dk1"/>
                </a:solidFill>
              </a:rPr>
              <a:t>Artificial intelligence (AI) refers to </a:t>
            </a:r>
            <a:r>
              <a:rPr b="1" i="1" lang="es" sz="1800">
                <a:solidFill>
                  <a:schemeClr val="dk1"/>
                </a:solidFill>
              </a:rPr>
              <a:t>systems that display intelligent behaviour by analysing their environment and taking actions</a:t>
            </a:r>
            <a:r>
              <a:rPr i="1" lang="es" sz="1800">
                <a:solidFill>
                  <a:schemeClr val="dk1"/>
                </a:solidFill>
              </a:rPr>
              <a:t> - with some degree of autonomy - to achieve specific goals. AI-based systems can be purely </a:t>
            </a:r>
            <a:r>
              <a:rPr b="1" i="1" lang="es" sz="1800">
                <a:solidFill>
                  <a:schemeClr val="dk1"/>
                </a:solidFill>
              </a:rPr>
              <a:t>software-based</a:t>
            </a:r>
            <a:r>
              <a:rPr i="1" lang="es" sz="1800">
                <a:solidFill>
                  <a:schemeClr val="dk1"/>
                </a:solidFill>
              </a:rPr>
              <a:t>, acting in the virtual world (e.g. voice assistants, image analysis software, search engines, speech and face recognition systems) or AI can be </a:t>
            </a:r>
            <a:r>
              <a:rPr b="1" i="1" lang="es" sz="1800">
                <a:solidFill>
                  <a:schemeClr val="dk1"/>
                </a:solidFill>
              </a:rPr>
              <a:t>embedded in hardware devices</a:t>
            </a:r>
            <a:r>
              <a:rPr i="1" lang="es" sz="1800">
                <a:solidFill>
                  <a:schemeClr val="dk1"/>
                </a:solidFill>
              </a:rPr>
              <a:t> (e.g. advanced robots, autonomous cars, drones or Internet of Things applications)</a:t>
            </a:r>
            <a:endParaRPr i="1" sz="1800">
              <a:solidFill>
                <a:schemeClr val="dk1"/>
              </a:solidFill>
            </a:endParaRPr>
          </a:p>
          <a:p>
            <a:pPr indent="0" lvl="0" marL="0" rtl="0" algn="ctr">
              <a:spcBef>
                <a:spcPts val="0"/>
              </a:spcBef>
              <a:spcAft>
                <a:spcPts val="0"/>
              </a:spcAft>
              <a:buNone/>
            </a:pPr>
            <a:r>
              <a:t/>
            </a:r>
            <a:endParaRPr i="1" sz="1800">
              <a:solidFill>
                <a:schemeClr val="dk1"/>
              </a:solidFill>
            </a:endParaRPr>
          </a:p>
          <a:p>
            <a:pPr indent="0" lvl="0" marL="0" rtl="0" algn="ctr">
              <a:spcBef>
                <a:spcPts val="0"/>
              </a:spcBef>
              <a:spcAft>
                <a:spcPts val="0"/>
              </a:spcAft>
              <a:buNone/>
            </a:pPr>
            <a:r>
              <a:rPr lang="es" sz="1800">
                <a:solidFill>
                  <a:schemeClr val="dk2"/>
                </a:solidFill>
              </a:rPr>
              <a:t>High-Level expert group on Artificial Intelligence (2019)</a:t>
            </a:r>
            <a:endParaRPr sz="1800">
              <a:solidFill>
                <a:schemeClr val="dk2"/>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35f5ac6e732_0_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Definición: Aprendizaje Automático (Machine Learning)</a:t>
            </a:r>
            <a:endParaRPr/>
          </a:p>
        </p:txBody>
      </p:sp>
      <p:sp>
        <p:nvSpPr>
          <p:cNvPr id="121" name="Google Shape;121;g35f5ac6e732_0_8"/>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s"/>
              <a:t>‹#›</a:t>
            </a:fld>
            <a:endParaRPr/>
          </a:p>
        </p:txBody>
      </p:sp>
      <p:sp>
        <p:nvSpPr>
          <p:cNvPr id="122" name="Google Shape;122;g35f5ac6e732_0_8"/>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Fundamentos</a:t>
            </a:r>
            <a:endParaRPr/>
          </a:p>
        </p:txBody>
      </p:sp>
      <p:sp>
        <p:nvSpPr>
          <p:cNvPr id="123" name="Google Shape;123;g35f5ac6e732_0_8"/>
          <p:cNvSpPr txBox="1"/>
          <p:nvPr/>
        </p:nvSpPr>
        <p:spPr>
          <a:xfrm>
            <a:off x="557375" y="1789650"/>
            <a:ext cx="8133900" cy="1568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s" sz="1800">
                <a:solidFill>
                  <a:schemeClr val="dk1"/>
                </a:solidFill>
              </a:rPr>
              <a:t>A computer program that is said to </a:t>
            </a:r>
            <a:r>
              <a:rPr b="1" i="1" lang="es" sz="1800">
                <a:solidFill>
                  <a:schemeClr val="dk1"/>
                </a:solidFill>
              </a:rPr>
              <a:t>learn from experience E</a:t>
            </a:r>
            <a:r>
              <a:rPr i="1" lang="es" sz="1800">
                <a:solidFill>
                  <a:schemeClr val="dk1"/>
                </a:solidFill>
              </a:rPr>
              <a:t> with respect to some class of tasks T and performance measure P, if its performance at tasks in T, as measured by P, improves with experience E</a:t>
            </a:r>
            <a:endParaRPr i="1" sz="1800">
              <a:solidFill>
                <a:schemeClr val="dk1"/>
              </a:solidFill>
            </a:endParaRPr>
          </a:p>
          <a:p>
            <a:pPr indent="0" lvl="0" marL="0" rtl="0" algn="ctr">
              <a:spcBef>
                <a:spcPts val="0"/>
              </a:spcBef>
              <a:spcAft>
                <a:spcPts val="0"/>
              </a:spcAft>
              <a:buNone/>
            </a:pPr>
            <a:r>
              <a:t/>
            </a:r>
            <a:endParaRPr i="1" sz="1800">
              <a:solidFill>
                <a:schemeClr val="dk1"/>
              </a:solidFill>
            </a:endParaRPr>
          </a:p>
          <a:p>
            <a:pPr indent="0" lvl="0" marL="0" rtl="0" algn="ctr">
              <a:spcBef>
                <a:spcPts val="0"/>
              </a:spcBef>
              <a:spcAft>
                <a:spcPts val="0"/>
              </a:spcAft>
              <a:buNone/>
            </a:pPr>
            <a:r>
              <a:rPr lang="es" sz="1800">
                <a:solidFill>
                  <a:schemeClr val="dk2"/>
                </a:solidFill>
              </a:rPr>
              <a:t>Tom Mitchell</a:t>
            </a:r>
            <a:r>
              <a:rPr lang="es" sz="1800">
                <a:solidFill>
                  <a:schemeClr val="dk2"/>
                </a:solidFill>
              </a:rPr>
              <a:t> (1997)</a:t>
            </a:r>
            <a:endParaRPr sz="1800">
              <a:solidFill>
                <a:schemeClr val="dk2"/>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g35c69bccdac_0_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Qué es el Deep Learning</a:t>
            </a:r>
            <a:endParaRPr/>
          </a:p>
        </p:txBody>
      </p:sp>
      <p:sp>
        <p:nvSpPr>
          <p:cNvPr id="129" name="Google Shape;129;g35c69bccdac_0_9"/>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30" name="Google Shape;130;g35c69bccdac_0_9"/>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Fundamentos</a:t>
            </a:r>
            <a:endParaRPr/>
          </a:p>
        </p:txBody>
      </p:sp>
      <p:pic>
        <p:nvPicPr>
          <p:cNvPr id="131" name="Google Shape;131;g35c69bccdac_0_9"/>
          <p:cNvPicPr preferRelativeResize="0"/>
          <p:nvPr/>
        </p:nvPicPr>
        <p:blipFill>
          <a:blip r:embed="rId3">
            <a:alphaModFix/>
          </a:blip>
          <a:stretch>
            <a:fillRect/>
          </a:stretch>
        </p:blipFill>
        <p:spPr>
          <a:xfrm>
            <a:off x="1948075" y="1333525"/>
            <a:ext cx="5247850" cy="3058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g35f2e3bbdfc_0_0"/>
          <p:cNvSpPr txBox="1"/>
          <p:nvPr>
            <p:ph type="title"/>
          </p:nvPr>
        </p:nvSpPr>
        <p:spPr>
          <a:xfrm>
            <a:off x="295700" y="2150850"/>
            <a:ext cx="4270500" cy="841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s"/>
              <a:t>3</a:t>
            </a:r>
            <a:endParaRPr/>
          </a:p>
        </p:txBody>
      </p:sp>
      <p:sp>
        <p:nvSpPr>
          <p:cNvPr id="137" name="Google Shape;137;g35f2e3bbdfc_0_0"/>
          <p:cNvSpPr txBox="1"/>
          <p:nvPr>
            <p:ph idx="12" type="sldNum"/>
          </p:nvPr>
        </p:nvSpPr>
        <p:spPr>
          <a:xfrm>
            <a:off x="8283608" y="4772017"/>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500"/>
              <a:buFont typeface="Arial"/>
              <a:buNone/>
            </a:pPr>
            <a:fld id="{00000000-1234-1234-1234-123412341234}" type="slidenum">
              <a:rPr lang="es"/>
              <a:t>‹#›</a:t>
            </a:fld>
            <a:endParaRPr/>
          </a:p>
        </p:txBody>
      </p:sp>
      <p:sp>
        <p:nvSpPr>
          <p:cNvPr id="138" name="Google Shape;138;g35f2e3bbdfc_0_0"/>
          <p:cNvSpPr txBox="1"/>
          <p:nvPr>
            <p:ph idx="1" type="subTitle"/>
          </p:nvPr>
        </p:nvSpPr>
        <p:spPr>
          <a:xfrm>
            <a:off x="311700" y="-39525"/>
            <a:ext cx="7379700" cy="41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sp>
        <p:nvSpPr>
          <p:cNvPr id="139" name="Google Shape;139;g35f2e3bbdfc_0_0"/>
          <p:cNvSpPr txBox="1"/>
          <p:nvPr>
            <p:ph idx="2" type="title"/>
          </p:nvPr>
        </p:nvSpPr>
        <p:spPr>
          <a:xfrm>
            <a:off x="4617300" y="1771650"/>
            <a:ext cx="4526700" cy="1604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s"/>
              <a:t>Flujo de trabajo en Deep Learning</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